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media/image1.png" ContentType="image/png"/>
  <Override PartName="/ppt/media/image2.png" ContentType="image/png"/>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Lst>
  <p:notesMasterIdLst>
    <p:notesMasterId r:id="rId15"/>
  </p:notesMasterIdLst>
  <p:sldIdLst>
    <p:sldId id="256" r:id="rId16"/>
    <p:sldId id="257" r:id="rId17"/>
    <p:sldId id="258" r:id="rId18"/>
    <p:sldId id="259" r:id="rId19"/>
    <p:sldId id="260" r:id="rId20"/>
  </p:sldIdLst>
  <p:sldSz cx="9144000" cy="6858000"/>
  <p:notesSz cx="7010400" cy="9296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notesMaster" Target="notesMasters/notesMaster1.xml"/><Relationship Id="rId16" Type="http://schemas.openxmlformats.org/officeDocument/2006/relationships/slide" Target="slides/slide1.xml"/><Relationship Id="rId17" Type="http://schemas.openxmlformats.org/officeDocument/2006/relationships/slide" Target="slides/slide2.xml"/><Relationship Id="rId18" Type="http://schemas.openxmlformats.org/officeDocument/2006/relationships/slide" Target="slides/slide3.xml"/><Relationship Id="rId19" Type="http://schemas.openxmlformats.org/officeDocument/2006/relationships/slide" Target="slides/slide4.xml"/><Relationship Id="rId20" Type="http://schemas.openxmlformats.org/officeDocument/2006/relationships/slide" Target="slides/slide5.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s-MX" sz="4400" spc="-1" strike="noStrike">
                <a:solidFill>
                  <a:srgbClr val="000000"/>
                </a:solidFill>
                <a:latin typeface="Arial"/>
              </a:rPr>
              <a:t>Pulse para desplazar la diapositiva</a:t>
            </a:r>
            <a:endParaRPr b="0" lang="es-MX" sz="4400" spc="-1" strike="noStrike">
              <a:solidFill>
                <a:srgbClr val="000000"/>
              </a:solidFill>
              <a:latin typeface="Arial"/>
            </a:endParaRPr>
          </a:p>
        </p:txBody>
      </p:sp>
      <p:sp>
        <p:nvSpPr>
          <p:cNvPr id="62"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216000">
              <a:buNone/>
            </a:pPr>
            <a:r>
              <a:rPr b="0" lang="es-MX" sz="2000" spc="-1" strike="noStrike">
                <a:solidFill>
                  <a:srgbClr val="000000"/>
                </a:solidFill>
                <a:latin typeface="Arial"/>
              </a:rPr>
              <a:t>Pulse para editar el formato de las notas</a:t>
            </a:r>
            <a:endParaRPr b="0" lang="es-MX" sz="2000" spc="-1" strike="noStrike">
              <a:solidFill>
                <a:srgbClr val="000000"/>
              </a:solidFill>
              <a:latin typeface="Arial"/>
            </a:endParaRPr>
          </a:p>
        </p:txBody>
      </p:sp>
      <p:sp>
        <p:nvSpPr>
          <p:cNvPr id="63"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s-MX" sz="1400" spc="-1" strike="noStrike">
                <a:solidFill>
                  <a:srgbClr val="000000"/>
                </a:solidFill>
                <a:latin typeface="Times New Roman"/>
              </a:rPr>
              <a:t>&lt;cabecera&gt;</a:t>
            </a:r>
            <a:endParaRPr b="0" lang="es-MX" sz="1400" spc="-1" strike="noStrike">
              <a:solidFill>
                <a:srgbClr val="000000"/>
              </a:solidFill>
              <a:latin typeface="Times New Roman"/>
            </a:endParaRPr>
          </a:p>
        </p:txBody>
      </p:sp>
      <p:sp>
        <p:nvSpPr>
          <p:cNvPr id="64" name="PlaceHolder 4"/>
          <p:cNvSpPr>
            <a:spLocks noGrp="1"/>
          </p:cNvSpPr>
          <p:nvPr>
            <p:ph type="dt" idx="40"/>
          </p:nvPr>
        </p:nvSpPr>
        <p:spPr>
          <a:xfrm>
            <a:off x="4399200" y="0"/>
            <a:ext cx="3372840" cy="502560"/>
          </a:xfrm>
          <a:prstGeom prst="rect">
            <a:avLst/>
          </a:prstGeom>
          <a:noFill/>
          <a:ln w="0">
            <a:noFill/>
          </a:ln>
        </p:spPr>
        <p:txBody>
          <a:bodyPr lIns="0" rIns="0" tIns="0" bIns="0" anchor="t">
            <a:noAutofit/>
          </a:bodyPr>
          <a:lstStyle>
            <a:lvl1pPr indent="0" algn="r">
              <a:buNone/>
              <a:defRPr b="0" lang="es-MX" sz="1400" spc="-1" strike="noStrike">
                <a:solidFill>
                  <a:srgbClr val="000000"/>
                </a:solidFill>
                <a:latin typeface="Times New Roman"/>
              </a:defRPr>
            </a:lvl1pPr>
          </a:lstStyle>
          <a:p>
            <a:pPr indent="0" algn="r">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
        <p:nvSpPr>
          <p:cNvPr id="65" name="PlaceHolder 5"/>
          <p:cNvSpPr>
            <a:spLocks noGrp="1"/>
          </p:cNvSpPr>
          <p:nvPr>
            <p:ph type="ftr" idx="41"/>
          </p:nvPr>
        </p:nvSpPr>
        <p:spPr>
          <a:xfrm>
            <a:off x="0" y="9555480"/>
            <a:ext cx="3372840" cy="502560"/>
          </a:xfrm>
          <a:prstGeom prst="rect">
            <a:avLst/>
          </a:prstGeom>
          <a:noFill/>
          <a:ln w="0">
            <a:noFill/>
          </a:ln>
        </p:spPr>
        <p:txBody>
          <a:bodyPr lIns="0" rIns="0" tIns="0" bIns="0" anchor="b">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66" name="PlaceHolder 6"/>
          <p:cNvSpPr>
            <a:spLocks noGrp="1"/>
          </p:cNvSpPr>
          <p:nvPr>
            <p:ph type="sldNum" idx="42"/>
          </p:nvPr>
        </p:nvSpPr>
        <p:spPr>
          <a:xfrm>
            <a:off x="4399200" y="9555480"/>
            <a:ext cx="3372840" cy="502560"/>
          </a:xfrm>
          <a:prstGeom prst="rect">
            <a:avLst/>
          </a:prstGeom>
          <a:noFill/>
          <a:ln w="0">
            <a:noFill/>
          </a:ln>
        </p:spPr>
        <p:txBody>
          <a:bodyPr lIns="0" rIns="0" tIns="0" bIns="0" anchor="b">
            <a:noAutofit/>
          </a:bodyPr>
          <a:lstStyle>
            <a:lvl1pPr indent="0" algn="r">
              <a:buNone/>
              <a:defRPr b="0" lang="es-MX" sz="1400" spc="-1" strike="noStrike">
                <a:solidFill>
                  <a:srgbClr val="000000"/>
                </a:solidFill>
                <a:latin typeface="Times New Roman"/>
              </a:defRPr>
            </a:lvl1pPr>
          </a:lstStyle>
          <a:p>
            <a:pPr indent="0" algn="r">
              <a:buNone/>
            </a:pPr>
            <a:fld id="{D448D3E2-2169-4933-B0F6-41820E4ADAE8}" type="slidenum">
              <a:rPr b="0" lang="es-MX" sz="1400" spc="-1" strike="noStrike">
                <a:solidFill>
                  <a:srgbClr val="000000"/>
                </a:solidFill>
                <a:latin typeface="Times New Roman"/>
              </a:rPr>
              <a:t>&lt;número&gt;</a:t>
            </a:fld>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9" name="PlaceHolder 1"/>
          <p:cNvSpPr>
            <a:spLocks noGrp="1"/>
          </p:cNvSpPr>
          <p:nvPr>
            <p:ph type="sldImg"/>
          </p:nvPr>
        </p:nvSpPr>
        <p:spPr>
          <a:xfrm>
            <a:off x="1181160" y="696960"/>
            <a:ext cx="4649040" cy="3485520"/>
          </a:xfrm>
          <a:prstGeom prst="rect">
            <a:avLst/>
          </a:prstGeom>
          <a:ln w="0">
            <a:noFill/>
          </a:ln>
        </p:spPr>
      </p:sp>
      <p:sp>
        <p:nvSpPr>
          <p:cNvPr id="390" name="PlaceHolder 2"/>
          <p:cNvSpPr>
            <a:spLocks noGrp="1"/>
          </p:cNvSpPr>
          <p:nvPr>
            <p:ph type="body"/>
          </p:nvPr>
        </p:nvSpPr>
        <p:spPr>
          <a:xfrm>
            <a:off x="700920" y="4415760"/>
            <a:ext cx="5607720" cy="4182840"/>
          </a:xfrm>
          <a:prstGeom prst="rect">
            <a:avLst/>
          </a:prstGeom>
          <a:noFill/>
          <a:ln w="0">
            <a:noFill/>
          </a:ln>
        </p:spPr>
        <p:txBody>
          <a:bodyPr lIns="92520" rIns="92520" tIns="46080" bIns="46080" anchor="t">
            <a:noAutofit/>
          </a:bodyPr>
          <a:p>
            <a:pPr marL="216000" indent="-216000">
              <a:buNone/>
            </a:pPr>
            <a:endParaRPr b="0" lang="es-MX" sz="1800" spc="-1" strike="noStrike">
              <a:solidFill>
                <a:srgbClr val="000000"/>
              </a:solidFill>
              <a:latin typeface="Arial"/>
            </a:endParaRPr>
          </a:p>
        </p:txBody>
      </p:sp>
      <p:sp>
        <p:nvSpPr>
          <p:cNvPr id="391" name="PlaceHolder 3"/>
          <p:cNvSpPr>
            <a:spLocks noGrp="1"/>
          </p:cNvSpPr>
          <p:nvPr>
            <p:ph type="sldNum" idx="43"/>
          </p:nvPr>
        </p:nvSpPr>
        <p:spPr>
          <a:xfrm>
            <a:off x="3970800" y="8830080"/>
            <a:ext cx="3036960" cy="464040"/>
          </a:xfrm>
          <a:prstGeom prst="rect">
            <a:avLst/>
          </a:prstGeom>
          <a:noFill/>
          <a:ln w="0">
            <a:noFill/>
          </a:ln>
        </p:spPr>
        <p:txBody>
          <a:bodyPr lIns="92520" rIns="92520" tIns="46080" bIns="46080" anchor="b">
            <a:noAutofit/>
          </a:bodyPr>
          <a:lstStyle>
            <a:lvl1pPr indent="0" algn="r" defTabSz="914400">
              <a:lnSpc>
                <a:spcPct val="100000"/>
              </a:lnSpc>
              <a:buNone/>
              <a:tabLst>
                <a:tab algn="l" pos="0"/>
              </a:tabLst>
              <a:defRPr b="0" lang="es-MX" sz="1200" spc="-1" strike="noStrike">
                <a:solidFill>
                  <a:schemeClr val="dk1"/>
                </a:solidFill>
                <a:latin typeface="+mn-lt"/>
                <a:ea typeface="+mn-ea"/>
              </a:defRPr>
            </a:lvl1pPr>
          </a:lstStyle>
          <a:p>
            <a:pPr indent="0" algn="r" defTabSz="914400">
              <a:lnSpc>
                <a:spcPct val="100000"/>
              </a:lnSpc>
              <a:buNone/>
              <a:tabLst>
                <a:tab algn="l" pos="0"/>
              </a:tabLst>
            </a:pPr>
            <a:fld id="{3CC3DE71-B040-4776-AE75-1522D3E46640}" type="slidenum">
              <a:rPr b="0" lang="es-MX" sz="1200" spc="-1" strike="noStrike">
                <a:solidFill>
                  <a:schemeClr val="dk1"/>
                </a:solidFill>
                <a:latin typeface="+mn-lt"/>
                <a:ea typeface="+mn-ea"/>
              </a:rPr>
              <a:t>&lt;número&gt;</a:t>
            </a:fld>
            <a:endParaRPr b="0" lang="es-MX" sz="1200" spc="-1" strike="noStrike">
              <a:solidFill>
                <a:srgbClr val="000000"/>
              </a:solidFill>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PlaceHolder 1"/>
          <p:cNvSpPr>
            <a:spLocks noGrp="1"/>
          </p:cNvSpPr>
          <p:nvPr>
            <p:ph type="sldImg"/>
          </p:nvPr>
        </p:nvSpPr>
        <p:spPr>
          <a:xfrm>
            <a:off x="1181160" y="696960"/>
            <a:ext cx="4649040" cy="3485520"/>
          </a:xfrm>
          <a:prstGeom prst="rect">
            <a:avLst/>
          </a:prstGeom>
          <a:ln w="0">
            <a:noFill/>
          </a:ln>
        </p:spPr>
      </p:sp>
      <p:sp>
        <p:nvSpPr>
          <p:cNvPr id="393" name="PlaceHolder 2"/>
          <p:cNvSpPr>
            <a:spLocks noGrp="1"/>
          </p:cNvSpPr>
          <p:nvPr>
            <p:ph type="body"/>
          </p:nvPr>
        </p:nvSpPr>
        <p:spPr>
          <a:xfrm>
            <a:off x="700920" y="4415760"/>
            <a:ext cx="5607720" cy="4182840"/>
          </a:xfrm>
          <a:prstGeom prst="rect">
            <a:avLst/>
          </a:prstGeom>
          <a:noFill/>
          <a:ln w="0">
            <a:noFill/>
          </a:ln>
        </p:spPr>
        <p:txBody>
          <a:bodyPr lIns="92520" rIns="92520" tIns="46080" bIns="46080" anchor="t">
            <a:noAutofit/>
          </a:bodyPr>
          <a:p>
            <a:pPr marL="216000" indent="-216000">
              <a:buNone/>
            </a:pPr>
            <a:endParaRPr b="0" lang="es-MX" sz="1800" spc="-1" strike="noStrike">
              <a:solidFill>
                <a:srgbClr val="000000"/>
              </a:solidFill>
              <a:latin typeface="Arial"/>
            </a:endParaRPr>
          </a:p>
        </p:txBody>
      </p:sp>
      <p:sp>
        <p:nvSpPr>
          <p:cNvPr id="394" name="PlaceHolder 3"/>
          <p:cNvSpPr>
            <a:spLocks noGrp="1"/>
          </p:cNvSpPr>
          <p:nvPr>
            <p:ph type="sldNum" idx="44"/>
          </p:nvPr>
        </p:nvSpPr>
        <p:spPr>
          <a:xfrm>
            <a:off x="3970800" y="8830080"/>
            <a:ext cx="3036960" cy="464040"/>
          </a:xfrm>
          <a:prstGeom prst="rect">
            <a:avLst/>
          </a:prstGeom>
          <a:noFill/>
          <a:ln w="0">
            <a:noFill/>
          </a:ln>
        </p:spPr>
        <p:txBody>
          <a:bodyPr lIns="92520" rIns="92520" tIns="46080" bIns="46080" anchor="b">
            <a:noAutofit/>
          </a:bodyPr>
          <a:lstStyle>
            <a:lvl1pPr indent="0" algn="r" defTabSz="914400">
              <a:lnSpc>
                <a:spcPct val="100000"/>
              </a:lnSpc>
              <a:buNone/>
              <a:tabLst>
                <a:tab algn="l" pos="0"/>
              </a:tabLst>
              <a:defRPr b="0" lang="es-MX" sz="1200" spc="-1" strike="noStrike">
                <a:solidFill>
                  <a:schemeClr val="dk1"/>
                </a:solidFill>
                <a:latin typeface="+mn-lt"/>
                <a:ea typeface="+mn-ea"/>
              </a:defRPr>
            </a:lvl1pPr>
          </a:lstStyle>
          <a:p>
            <a:pPr indent="0" algn="r" defTabSz="914400">
              <a:lnSpc>
                <a:spcPct val="100000"/>
              </a:lnSpc>
              <a:buNone/>
              <a:tabLst>
                <a:tab algn="l" pos="0"/>
              </a:tabLst>
            </a:pPr>
            <a:fld id="{94896FAA-FA72-42B0-A4B8-34DFC2E406DA}" type="slidenum">
              <a:rPr b="0" lang="es-MX" sz="1200" spc="-1" strike="noStrike">
                <a:solidFill>
                  <a:schemeClr val="dk1"/>
                </a:solidFill>
                <a:latin typeface="+mn-lt"/>
                <a:ea typeface="+mn-ea"/>
              </a:rPr>
              <a:t>&lt;número&gt;</a:t>
            </a:fld>
            <a:endParaRPr b="0" lang="es-MX" sz="1200" spc="-1" strike="noStrike">
              <a:solidFill>
                <a:srgbClr val="000000"/>
              </a:solidFill>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5" name="PlaceHolder 1"/>
          <p:cNvSpPr>
            <a:spLocks noGrp="1"/>
          </p:cNvSpPr>
          <p:nvPr>
            <p:ph type="sldImg"/>
          </p:nvPr>
        </p:nvSpPr>
        <p:spPr>
          <a:xfrm>
            <a:off x="1181160" y="696960"/>
            <a:ext cx="4649400" cy="3485880"/>
          </a:xfrm>
          <a:prstGeom prst="rect">
            <a:avLst/>
          </a:prstGeom>
          <a:ln w="0">
            <a:noFill/>
          </a:ln>
        </p:spPr>
      </p:sp>
      <p:sp>
        <p:nvSpPr>
          <p:cNvPr id="396" name="PlaceHolder 2"/>
          <p:cNvSpPr>
            <a:spLocks noGrp="1"/>
          </p:cNvSpPr>
          <p:nvPr>
            <p:ph type="body"/>
          </p:nvPr>
        </p:nvSpPr>
        <p:spPr>
          <a:xfrm>
            <a:off x="700920" y="4415760"/>
            <a:ext cx="5608080" cy="4183200"/>
          </a:xfrm>
          <a:prstGeom prst="rect">
            <a:avLst/>
          </a:prstGeom>
          <a:noFill/>
          <a:ln w="0">
            <a:noFill/>
          </a:ln>
        </p:spPr>
        <p:txBody>
          <a:bodyPr lIns="92520" rIns="92520" tIns="46080" bIns="46080" anchor="t">
            <a:noAutofit/>
          </a:bodyPr>
          <a:p>
            <a:pPr marL="216000" indent="-216000">
              <a:buNone/>
            </a:pPr>
            <a:endParaRPr b="0" lang="es-MX" sz="1800" spc="-1" strike="noStrike">
              <a:solidFill>
                <a:srgbClr val="000000"/>
              </a:solidFill>
              <a:latin typeface="Arial"/>
            </a:endParaRPr>
          </a:p>
        </p:txBody>
      </p:sp>
      <p:sp>
        <p:nvSpPr>
          <p:cNvPr id="397" name="PlaceHolder 3"/>
          <p:cNvSpPr>
            <a:spLocks noGrp="1"/>
          </p:cNvSpPr>
          <p:nvPr>
            <p:ph type="sldNum" idx="45"/>
          </p:nvPr>
        </p:nvSpPr>
        <p:spPr>
          <a:xfrm>
            <a:off x="3970800" y="8830080"/>
            <a:ext cx="3037320" cy="464400"/>
          </a:xfrm>
          <a:prstGeom prst="rect">
            <a:avLst/>
          </a:prstGeom>
          <a:noFill/>
          <a:ln w="0">
            <a:noFill/>
          </a:ln>
        </p:spPr>
        <p:txBody>
          <a:bodyPr lIns="92520" rIns="92520" tIns="46080" bIns="46080" anchor="b">
            <a:noAutofit/>
          </a:bodyPr>
          <a:lstStyle>
            <a:lvl1pPr indent="0" algn="r" defTabSz="914400">
              <a:lnSpc>
                <a:spcPct val="100000"/>
              </a:lnSpc>
              <a:buNone/>
              <a:defRPr b="0" lang="es-MX" sz="1200" spc="-1" strike="noStrike">
                <a:solidFill>
                  <a:schemeClr val="dk1"/>
                </a:solidFill>
                <a:latin typeface="+mn-lt"/>
                <a:ea typeface="+mn-ea"/>
              </a:defRPr>
            </a:lvl1pPr>
          </a:lstStyle>
          <a:p>
            <a:pPr indent="0" algn="r" defTabSz="914400">
              <a:lnSpc>
                <a:spcPct val="100000"/>
              </a:lnSpc>
              <a:buNone/>
            </a:pPr>
            <a:fld id="{84C51DE4-7D80-4736-BFD1-CC399F4DCD3A}" type="slidenum">
              <a:rPr b="0" lang="es-MX" sz="1200" spc="-1" strike="noStrike">
                <a:solidFill>
                  <a:schemeClr val="dk1"/>
                </a:solidFill>
                <a:latin typeface="+mn-lt"/>
                <a:ea typeface="+mn-ea"/>
              </a:rPr>
              <a:t>&lt;número&gt;</a:t>
            </a:fld>
            <a:endParaRPr b="0" lang="es-MX"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PlaceHolder 1"/>
          <p:cNvSpPr>
            <a:spLocks noGrp="1"/>
          </p:cNvSpPr>
          <p:nvPr>
            <p:ph type="sldImg"/>
          </p:nvPr>
        </p:nvSpPr>
        <p:spPr>
          <a:xfrm>
            <a:off x="1181160" y="696960"/>
            <a:ext cx="4649400" cy="3485880"/>
          </a:xfrm>
          <a:prstGeom prst="rect">
            <a:avLst/>
          </a:prstGeom>
          <a:ln w="0">
            <a:noFill/>
          </a:ln>
        </p:spPr>
      </p:sp>
      <p:sp>
        <p:nvSpPr>
          <p:cNvPr id="399" name="PlaceHolder 2"/>
          <p:cNvSpPr>
            <a:spLocks noGrp="1"/>
          </p:cNvSpPr>
          <p:nvPr>
            <p:ph type="body"/>
          </p:nvPr>
        </p:nvSpPr>
        <p:spPr>
          <a:xfrm>
            <a:off x="700920" y="4415760"/>
            <a:ext cx="5608080" cy="4183200"/>
          </a:xfrm>
          <a:prstGeom prst="rect">
            <a:avLst/>
          </a:prstGeom>
          <a:noFill/>
          <a:ln w="0">
            <a:noFill/>
          </a:ln>
        </p:spPr>
        <p:txBody>
          <a:bodyPr lIns="92520" rIns="92520" tIns="46080" bIns="46080" anchor="t">
            <a:noAutofit/>
          </a:bodyPr>
          <a:p>
            <a:pPr marL="216000" indent="-216000">
              <a:buNone/>
            </a:pPr>
            <a:endParaRPr b="0" lang="es-MX" sz="1800" spc="-1" strike="noStrike">
              <a:solidFill>
                <a:srgbClr val="000000"/>
              </a:solidFill>
              <a:latin typeface="Arial"/>
            </a:endParaRPr>
          </a:p>
        </p:txBody>
      </p:sp>
      <p:sp>
        <p:nvSpPr>
          <p:cNvPr id="400" name="PlaceHolder 3"/>
          <p:cNvSpPr>
            <a:spLocks noGrp="1"/>
          </p:cNvSpPr>
          <p:nvPr>
            <p:ph type="sldNum" idx="46"/>
          </p:nvPr>
        </p:nvSpPr>
        <p:spPr>
          <a:xfrm>
            <a:off x="3970800" y="8830080"/>
            <a:ext cx="3037320" cy="464400"/>
          </a:xfrm>
          <a:prstGeom prst="rect">
            <a:avLst/>
          </a:prstGeom>
          <a:noFill/>
          <a:ln w="0">
            <a:noFill/>
          </a:ln>
        </p:spPr>
        <p:txBody>
          <a:bodyPr lIns="92520" rIns="92520" tIns="46080" bIns="46080" anchor="b">
            <a:noAutofit/>
          </a:bodyPr>
          <a:lstStyle>
            <a:lvl1pPr indent="0" algn="r" defTabSz="914400">
              <a:lnSpc>
                <a:spcPct val="100000"/>
              </a:lnSpc>
              <a:buNone/>
              <a:defRPr b="0" lang="es-MX" sz="1200" spc="-1" strike="noStrike">
                <a:solidFill>
                  <a:schemeClr val="dk1"/>
                </a:solidFill>
                <a:latin typeface="+mn-lt"/>
                <a:ea typeface="+mn-ea"/>
              </a:defRPr>
            </a:lvl1pPr>
          </a:lstStyle>
          <a:p>
            <a:pPr indent="0" algn="r" defTabSz="914400">
              <a:lnSpc>
                <a:spcPct val="100000"/>
              </a:lnSpc>
              <a:buNone/>
            </a:pPr>
            <a:fld id="{8C01282C-7115-4813-88E9-F184F6A581FA}" type="slidenum">
              <a:rPr b="0" lang="es-MX" sz="1200" spc="-1" strike="noStrike">
                <a:solidFill>
                  <a:schemeClr val="dk1"/>
                </a:solidFill>
                <a:latin typeface="+mn-lt"/>
                <a:ea typeface="+mn-ea"/>
              </a:rPr>
              <a:t>&lt;número&gt;</a:t>
            </a:fld>
            <a:endParaRPr b="0" lang="es-MX" sz="12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PlaceHolder 1"/>
          <p:cNvSpPr>
            <a:spLocks noGrp="1"/>
          </p:cNvSpPr>
          <p:nvPr>
            <p:ph type="sldImg"/>
          </p:nvPr>
        </p:nvSpPr>
        <p:spPr>
          <a:xfrm>
            <a:off x="919080" y="744480"/>
            <a:ext cx="4960440" cy="3722400"/>
          </a:xfrm>
          <a:prstGeom prst="rect">
            <a:avLst/>
          </a:prstGeom>
          <a:ln w="0">
            <a:noFill/>
          </a:ln>
        </p:spPr>
      </p:sp>
      <p:sp>
        <p:nvSpPr>
          <p:cNvPr id="402" name="PlaceHolder 2"/>
          <p:cNvSpPr>
            <a:spLocks noGrp="1"/>
          </p:cNvSpPr>
          <p:nvPr>
            <p:ph type="body"/>
          </p:nvPr>
        </p:nvSpPr>
        <p:spPr>
          <a:xfrm>
            <a:off x="680400" y="4716000"/>
            <a:ext cx="5437800" cy="4466160"/>
          </a:xfrm>
          <a:prstGeom prst="rect">
            <a:avLst/>
          </a:prstGeom>
          <a:noFill/>
          <a:ln w="0">
            <a:noFill/>
          </a:ln>
        </p:spPr>
        <p:txBody>
          <a:bodyPr numCol="1" spcCol="0" lIns="92520" rIns="92520" tIns="46080" bIns="46080" anchor="t">
            <a:noAutofit/>
          </a:bodyPr>
          <a:p>
            <a:pPr marL="216000" indent="-216000">
              <a:buNone/>
            </a:pPr>
            <a:endParaRPr b="0" lang="es-MX" sz="1800" spc="-1" strike="noStrike">
              <a:solidFill>
                <a:srgbClr val="000000"/>
              </a:solidFill>
              <a:latin typeface="Arial"/>
            </a:endParaRPr>
          </a:p>
        </p:txBody>
      </p:sp>
      <p:sp>
        <p:nvSpPr>
          <p:cNvPr id="403" name="PlaceHolder 3"/>
          <p:cNvSpPr>
            <a:spLocks noGrp="1"/>
          </p:cNvSpPr>
          <p:nvPr>
            <p:ph type="sldNum" idx="47"/>
          </p:nvPr>
        </p:nvSpPr>
        <p:spPr>
          <a:xfrm>
            <a:off x="3849840" y="9428400"/>
            <a:ext cx="2946240" cy="496440"/>
          </a:xfrm>
          <a:prstGeom prst="rect">
            <a:avLst/>
          </a:prstGeom>
          <a:noFill/>
          <a:ln w="0">
            <a:noFill/>
          </a:ln>
        </p:spPr>
        <p:txBody>
          <a:bodyPr numCol="1" spcCol="0" lIns="92520" rIns="92520" tIns="46080" bIns="46080" anchor="b">
            <a:noAutofit/>
          </a:bodyPr>
          <a:lstStyle>
            <a:lvl1pPr indent="0" algn="r">
              <a:lnSpc>
                <a:spcPct val="100000"/>
              </a:lnSpc>
              <a:buNone/>
              <a:defRPr b="0" lang="es-ES" sz="1200" spc="-1" strike="noStrike">
                <a:solidFill>
                  <a:schemeClr val="dk1"/>
                </a:solidFill>
                <a:latin typeface="Arial"/>
              </a:defRPr>
            </a:lvl1pPr>
          </a:lstStyle>
          <a:p>
            <a:pPr indent="0" algn="r">
              <a:lnSpc>
                <a:spcPct val="100000"/>
              </a:lnSpc>
              <a:buNone/>
            </a:pPr>
            <a:fld id="{8B2CB2AE-7D76-4227-8B8F-92E7F6C1FC78}" type="slidenum">
              <a:rPr b="0" lang="es-ES" sz="1200" spc="-1" strike="noStrike">
                <a:solidFill>
                  <a:schemeClr val="dk1"/>
                </a:solidFill>
                <a:latin typeface="Arial"/>
              </a:rPr>
              <a:t>&lt;número&gt;</a:t>
            </a:fld>
            <a:endParaRPr b="0" lang="es-MX"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iapositiva de título">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s-ES" sz="4400" spc="-1" strike="noStrike">
              <a:solidFill>
                <a:schemeClr val="dk1"/>
              </a:solidFill>
              <a:latin typeface="Arial"/>
            </a:endParaRPr>
          </a:p>
        </p:txBody>
      </p:sp>
      <p:sp>
        <p:nvSpPr>
          <p:cNvPr id="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s-MX"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401BE043-EA1B-4D23-8A19-E38FBD09B5DF}" type="slidenum">
              <a:t>&lt;#&gt;</a:t>
            </a:fld>
          </a:p>
        </p:txBody>
      </p:sp>
      <p:sp>
        <p:nvSpPr>
          <p:cNvPr id="6" name="PlaceHolder 5"/>
          <p:cNvSpPr>
            <a:spLocks noGrp="1"/>
          </p:cNvSpPr>
          <p:nvPr>
            <p:ph type="dt" idx="3"/>
          </p:nvPr>
        </p:nvSpPr>
        <p:spPr/>
        <p:txBody>
          <a:bodyPr/>
          <a:p>
            <a:r>
              <a:rPr lang="es-MX"/>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ido con título">
    <p:spTree>
      <p:nvGrpSpPr>
        <p:cNvPr id="1" name=""/>
        <p:cNvGrpSpPr/>
        <p:nvPr/>
      </p:nvGrpSpPr>
      <p:grpSpPr>
        <a:xfrm>
          <a:off x="0" y="0"/>
          <a:ext cx="0" cy="0"/>
          <a:chOff x="0" y="0"/>
          <a:chExt cx="0" cy="0"/>
        </a:xfrm>
      </p:grpSpPr>
      <p:sp>
        <p:nvSpPr>
          <p:cNvPr id="2" name="PlaceHolder 1"/>
          <p:cNvSpPr>
            <a:spLocks noGrp="1"/>
          </p:cNvSpPr>
          <p:nvPr>
            <p:ph type="ftr" idx="28"/>
          </p:nvPr>
        </p:nvSpPr>
        <p:spPr/>
        <p:txBody>
          <a:bodyPr/>
          <a:p>
            <a:r>
              <a:t>Footer</a:t>
            </a:r>
          </a:p>
        </p:txBody>
      </p:sp>
      <p:sp>
        <p:nvSpPr>
          <p:cNvPr id="3" name="PlaceHolder 2"/>
          <p:cNvSpPr>
            <a:spLocks noGrp="1"/>
          </p:cNvSpPr>
          <p:nvPr>
            <p:ph type="sldNum" idx="29"/>
          </p:nvPr>
        </p:nvSpPr>
        <p:spPr/>
        <p:txBody>
          <a:bodyPr/>
          <a:p>
            <a:fld id="{242C48D6-A00F-491B-B3E4-9C011955AEF8}" type="slidenum">
              <a:t>&lt;#&gt;</a:t>
            </a:fld>
          </a:p>
        </p:txBody>
      </p:sp>
      <p:sp>
        <p:nvSpPr>
          <p:cNvPr id="4" name="PlaceHolder 3"/>
          <p:cNvSpPr>
            <a:spLocks noGrp="1"/>
          </p:cNvSpPr>
          <p:nvPr>
            <p:ph type="dt" idx="30"/>
          </p:nvPr>
        </p:nvSpPr>
        <p:spPr/>
        <p:txBody>
          <a:bodyPr/>
          <a:p>
            <a:r>
              <a:rPr lang="es-MX"/>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Imagen con título">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19C1B76C-0C5D-4E54-A81C-8AEFAECB1DAC}" type="slidenum">
              <a:t>&lt;#&gt;</a:t>
            </a:fld>
          </a:p>
        </p:txBody>
      </p:sp>
      <p:sp>
        <p:nvSpPr>
          <p:cNvPr id="4" name="PlaceHolder 3"/>
          <p:cNvSpPr>
            <a:spLocks noGrp="1"/>
          </p:cNvSpPr>
          <p:nvPr>
            <p:ph type="dt" idx="33"/>
          </p:nvPr>
        </p:nvSpPr>
        <p:spPr/>
        <p:txBody>
          <a:bodyPr/>
          <a:p>
            <a:r>
              <a:rPr lang="es-MX"/>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iapositiva de título_">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s-ES" sz="4400" spc="-1" strike="noStrike">
              <a:solidFill>
                <a:schemeClr val="dk1"/>
              </a:solidFill>
              <a:latin typeface="Arial"/>
            </a:endParaRPr>
          </a:p>
        </p:txBody>
      </p:sp>
      <p:sp>
        <p:nvSpPr>
          <p:cNvPr id="55"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s-MX" sz="3200" spc="-1" strike="noStrike">
              <a:solidFill>
                <a:srgbClr val="000000"/>
              </a:solidFill>
              <a:latin typeface="Arial"/>
            </a:endParaRPr>
          </a:p>
        </p:txBody>
      </p:sp>
      <p:sp>
        <p:nvSpPr>
          <p:cNvPr id="4" name="PlaceHolder 3"/>
          <p:cNvSpPr>
            <a:spLocks noGrp="1"/>
          </p:cNvSpPr>
          <p:nvPr>
            <p:ph type="ftr" idx="35"/>
          </p:nvPr>
        </p:nvSpPr>
        <p:spPr/>
        <p:txBody>
          <a:bodyPr/>
          <a:p>
            <a:r>
              <a:t>Footer</a:t>
            </a:r>
          </a:p>
        </p:txBody>
      </p:sp>
      <p:sp>
        <p:nvSpPr>
          <p:cNvPr id="5" name="PlaceHolder 4"/>
          <p:cNvSpPr>
            <a:spLocks noGrp="1"/>
          </p:cNvSpPr>
          <p:nvPr>
            <p:ph type="sldNum" idx="36"/>
          </p:nvPr>
        </p:nvSpPr>
        <p:spPr/>
        <p:txBody>
          <a:bodyPr/>
          <a:p>
            <a:fld id="{678FE6D4-308B-4571-B29B-8FB5E83B5896}" type="slidenum">
              <a:t>&lt;#&gt;</a:t>
            </a:fld>
          </a:p>
        </p:txBody>
      </p:sp>
      <p:sp>
        <p:nvSpPr>
          <p:cNvPr id="6" name="PlaceHolder 5"/>
          <p:cNvSpPr>
            <a:spLocks noGrp="1"/>
          </p:cNvSpPr>
          <p:nvPr>
            <p:ph type="dt" idx="34"/>
          </p:nvPr>
        </p:nvSpPr>
        <p:spPr/>
        <p:txBody>
          <a:bodyPr/>
          <a:p>
            <a:r>
              <a:rPr lang="es-MX"/>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ido">
    <p:spTree>
      <p:nvGrpSpPr>
        <p:cNvPr id="1" name=""/>
        <p:cNvGrpSpPr/>
        <p:nvPr/>
      </p:nvGrpSpPr>
      <p:grpSpPr>
        <a:xfrm>
          <a:off x="0" y="0"/>
          <a:ext cx="0" cy="0"/>
          <a:chOff x="0" y="0"/>
          <a:chExt cx="0" cy="0"/>
        </a:xfrm>
      </p:grpSpPr>
      <p:sp>
        <p:nvSpPr>
          <p:cNvPr id="2" name="PlaceHolder 1"/>
          <p:cNvSpPr>
            <a:spLocks noGrp="1"/>
          </p:cNvSpPr>
          <p:nvPr>
            <p:ph type="ftr" idx="38"/>
          </p:nvPr>
        </p:nvSpPr>
        <p:spPr/>
        <p:txBody>
          <a:bodyPr/>
          <a:p>
            <a:r>
              <a:t>Footer</a:t>
            </a:r>
          </a:p>
        </p:txBody>
      </p:sp>
      <p:sp>
        <p:nvSpPr>
          <p:cNvPr id="3" name="PlaceHolder 2"/>
          <p:cNvSpPr>
            <a:spLocks noGrp="1"/>
          </p:cNvSpPr>
          <p:nvPr>
            <p:ph type="sldNum" idx="39"/>
          </p:nvPr>
        </p:nvSpPr>
        <p:spPr/>
        <p:txBody>
          <a:bodyPr/>
          <a:p>
            <a:fld id="{8C53E2E1-C125-48E4-8DC5-1FCC71D828BC}" type="slidenum">
              <a:t>&lt;#&gt;</a:t>
            </a:fld>
          </a:p>
        </p:txBody>
      </p:sp>
      <p:sp>
        <p:nvSpPr>
          <p:cNvPr id="4" name="PlaceHolder 3"/>
          <p:cNvSpPr>
            <a:spLocks noGrp="1"/>
          </p:cNvSpPr>
          <p:nvPr>
            <p:ph type="dt" idx="37"/>
          </p:nvPr>
        </p:nvSpPr>
        <p:spPr/>
        <p:txBody>
          <a:bodyPr/>
          <a:p>
            <a:r>
              <a:rPr lang="es-MX"/>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ítulo y texto vertical">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51DA31F2-6677-4AEE-BC23-F1D6388B52E4}" type="slidenum">
              <a:t>&lt;#&gt;</a:t>
            </a:fld>
          </a:p>
        </p:txBody>
      </p:sp>
      <p:sp>
        <p:nvSpPr>
          <p:cNvPr id="4" name="PlaceHolder 3"/>
          <p:cNvSpPr>
            <a:spLocks noGrp="1"/>
          </p:cNvSpPr>
          <p:nvPr>
            <p:ph type="dt" idx="6"/>
          </p:nvPr>
        </p:nvSpPr>
        <p:spPr/>
        <p:txBody>
          <a:bodyPr/>
          <a:p>
            <a:r>
              <a:rPr lang="es-MX"/>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Título vertical y texto">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C823A1CD-B345-4688-AB8C-BD39EDCE6221}" type="slidenum">
              <a:t>&lt;#&gt;</a:t>
            </a:fld>
          </a:p>
        </p:txBody>
      </p:sp>
      <p:sp>
        <p:nvSpPr>
          <p:cNvPr id="4" name="PlaceHolder 3"/>
          <p:cNvSpPr>
            <a:spLocks noGrp="1"/>
          </p:cNvSpPr>
          <p:nvPr>
            <p:ph type="dt" idx="9"/>
          </p:nvPr>
        </p:nvSpPr>
        <p:spPr/>
        <p:txBody>
          <a:bodyPr/>
          <a:p>
            <a:r>
              <a:rPr lang="es-MX"/>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ítulo y objetos">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s-ES" sz="4400" spc="-1" strike="noStrike">
              <a:solidFill>
                <a:schemeClr val="dk1"/>
              </a:solidFill>
              <a:latin typeface="Arial"/>
            </a:endParaRPr>
          </a:p>
        </p:txBody>
      </p:sp>
      <p:sp>
        <p:nvSpPr>
          <p:cNvPr id="1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s-ES" sz="3200" spc="-1" strike="noStrike">
              <a:solidFill>
                <a:schemeClr val="dk1"/>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5F4CCBB7-AB39-4B9A-B4A6-3D92A91CCC5C}" type="slidenum">
              <a:t>&lt;#&gt;</a:t>
            </a:fld>
          </a:p>
        </p:txBody>
      </p:sp>
      <p:sp>
        <p:nvSpPr>
          <p:cNvPr id="6" name="PlaceHolder 5"/>
          <p:cNvSpPr>
            <a:spLocks noGrp="1"/>
          </p:cNvSpPr>
          <p:nvPr>
            <p:ph type="dt" idx="12"/>
          </p:nvPr>
        </p:nvSpPr>
        <p:spPr/>
        <p:txBody>
          <a:bodyPr/>
          <a:p>
            <a:r>
              <a:rPr lang="es-MX"/>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Encabezado de sección">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E0D1B670-B8E2-4723-9834-0E56C6966101}" type="slidenum">
              <a:t>&lt;#&gt;</a:t>
            </a:fld>
          </a:p>
        </p:txBody>
      </p:sp>
      <p:sp>
        <p:nvSpPr>
          <p:cNvPr id="4" name="PlaceHolder 3"/>
          <p:cNvSpPr>
            <a:spLocks noGrp="1"/>
          </p:cNvSpPr>
          <p:nvPr>
            <p:ph type="dt" idx="15"/>
          </p:nvPr>
        </p:nvSpPr>
        <p:spPr/>
        <p:txBody>
          <a:bodyPr/>
          <a:p>
            <a:r>
              <a:rPr lang="es-MX"/>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os objetos">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s-ES" sz="4400" spc="-1" strike="noStrike">
              <a:solidFill>
                <a:schemeClr val="dk1"/>
              </a:solidFill>
              <a:latin typeface="Arial"/>
            </a:endParaRPr>
          </a:p>
        </p:txBody>
      </p:sp>
      <p:sp>
        <p:nvSpPr>
          <p:cNvPr id="3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s-ES" sz="3200" spc="-1" strike="noStrike">
              <a:solidFill>
                <a:schemeClr val="dk1"/>
              </a:solidFill>
              <a:latin typeface="Arial"/>
            </a:endParaRPr>
          </a:p>
        </p:txBody>
      </p:sp>
      <p:sp>
        <p:nvSpPr>
          <p:cNvPr id="3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s-ES" sz="3200" spc="-1" strike="noStrike">
              <a:solidFill>
                <a:schemeClr val="dk1"/>
              </a:solidFill>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6A4AB988-38D1-4F06-9F32-B8682AC2702E}" type="slidenum">
              <a:t>&lt;#&gt;</a:t>
            </a:fld>
          </a:p>
        </p:txBody>
      </p:sp>
      <p:sp>
        <p:nvSpPr>
          <p:cNvPr id="7" name="PlaceHolder 6"/>
          <p:cNvSpPr>
            <a:spLocks noGrp="1"/>
          </p:cNvSpPr>
          <p:nvPr>
            <p:ph type="dt" idx="18"/>
          </p:nvPr>
        </p:nvSpPr>
        <p:spPr/>
        <p:txBody>
          <a:bodyPr/>
          <a:p>
            <a:r>
              <a:rPr lang="es-MX"/>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ación">
    <p:spTree>
      <p:nvGrpSpPr>
        <p:cNvPr id="1" name=""/>
        <p:cNvGrpSpPr/>
        <p:nvPr/>
      </p:nvGrpSpPr>
      <p:grpSpPr>
        <a:xfrm>
          <a:off x="0" y="0"/>
          <a:ext cx="0" cy="0"/>
          <a:chOff x="0" y="0"/>
          <a:chExt cx="0" cy="0"/>
        </a:xfrm>
      </p:grpSpPr>
      <p:sp>
        <p:nvSpPr>
          <p:cNvPr id="2" name="PlaceHolder 1"/>
          <p:cNvSpPr>
            <a:spLocks noGrp="1"/>
          </p:cNvSpPr>
          <p:nvPr>
            <p:ph type="ftr" idx="19"/>
          </p:nvPr>
        </p:nvSpPr>
        <p:spPr/>
        <p:txBody>
          <a:bodyPr/>
          <a:p>
            <a:r>
              <a:t>Footer</a:t>
            </a:r>
          </a:p>
        </p:txBody>
      </p:sp>
      <p:sp>
        <p:nvSpPr>
          <p:cNvPr id="3" name="PlaceHolder 2"/>
          <p:cNvSpPr>
            <a:spLocks noGrp="1"/>
          </p:cNvSpPr>
          <p:nvPr>
            <p:ph type="sldNum" idx="20"/>
          </p:nvPr>
        </p:nvSpPr>
        <p:spPr/>
        <p:txBody>
          <a:bodyPr/>
          <a:p>
            <a:fld id="{ED2DD498-7990-4058-AC7F-52A49A91B1E0}" type="slidenum">
              <a:t>&lt;#&gt;</a:t>
            </a:fld>
          </a:p>
        </p:txBody>
      </p:sp>
      <p:sp>
        <p:nvSpPr>
          <p:cNvPr id="4" name="PlaceHolder 3"/>
          <p:cNvSpPr>
            <a:spLocks noGrp="1"/>
          </p:cNvSpPr>
          <p:nvPr>
            <p:ph type="dt" idx="21"/>
          </p:nvPr>
        </p:nvSpPr>
        <p:spPr/>
        <p:txBody>
          <a:bodyPr/>
          <a:p>
            <a:r>
              <a:rPr lang="es-MX"/>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Sólo el título">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endParaRPr b="0" lang="es-ES" sz="4400" spc="-1" strike="noStrike">
              <a:solidFill>
                <a:schemeClr val="dk1"/>
              </a:solidFill>
              <a:latin typeface="Arial"/>
            </a:endParaRPr>
          </a:p>
        </p:txBody>
      </p:sp>
      <p:sp>
        <p:nvSpPr>
          <p:cNvPr id="3" name="PlaceHolder 2"/>
          <p:cNvSpPr>
            <a:spLocks noGrp="1"/>
          </p:cNvSpPr>
          <p:nvPr>
            <p:ph type="ftr" idx="22"/>
          </p:nvPr>
        </p:nvSpPr>
        <p:spPr/>
        <p:txBody>
          <a:bodyPr/>
          <a:p>
            <a:r>
              <a:t>Footer</a:t>
            </a:r>
          </a:p>
        </p:txBody>
      </p:sp>
      <p:sp>
        <p:nvSpPr>
          <p:cNvPr id="4" name="PlaceHolder 3"/>
          <p:cNvSpPr>
            <a:spLocks noGrp="1"/>
          </p:cNvSpPr>
          <p:nvPr>
            <p:ph type="sldNum" idx="23"/>
          </p:nvPr>
        </p:nvSpPr>
        <p:spPr/>
        <p:txBody>
          <a:bodyPr/>
          <a:p>
            <a:fld id="{EE71C819-CB30-49DB-9755-62B5638FA6EF}" type="slidenum">
              <a:t>&lt;#&gt;</a:t>
            </a:fld>
          </a:p>
        </p:txBody>
      </p:sp>
      <p:sp>
        <p:nvSpPr>
          <p:cNvPr id="5" name="PlaceHolder 4"/>
          <p:cNvSpPr>
            <a:spLocks noGrp="1"/>
          </p:cNvSpPr>
          <p:nvPr>
            <p:ph type="dt" idx="24"/>
          </p:nvPr>
        </p:nvSpPr>
        <p:spPr/>
        <p:txBody>
          <a:bodyPr/>
          <a:p>
            <a:r>
              <a:rPr lang="es-MX"/>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En blanco">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4C6DC0CA-E139-4F4C-A26A-52E7FA45ABF7}" type="slidenum">
              <a:t>&lt;#&gt;</a:t>
            </a:fld>
          </a:p>
        </p:txBody>
      </p:sp>
      <p:sp>
        <p:nvSpPr>
          <p:cNvPr id="4" name="PlaceHolder 3"/>
          <p:cNvSpPr>
            <a:spLocks noGrp="1"/>
          </p:cNvSpPr>
          <p:nvPr>
            <p:ph type="dt" idx="27"/>
          </p:nvPr>
        </p:nvSpPr>
        <p:spPr/>
        <p:txBody>
          <a:bodyPr/>
          <a:p>
            <a:r>
              <a:rPr lang="es-MX"/>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1680" cy="1469160"/>
          </a:xfrm>
          <a:prstGeom prst="rect">
            <a:avLst/>
          </a:prstGeom>
          <a:noFill/>
          <a:ln w="0">
            <a:noFill/>
          </a:ln>
        </p:spPr>
        <p:txBody>
          <a:bodyPr lIns="0" rIns="0" tIns="0" bIns="0" anchor="ctr">
            <a:noAutofit/>
          </a:bodyPr>
          <a:p>
            <a:pPr indent="0">
              <a:buNone/>
            </a:pPr>
            <a:r>
              <a:rPr b="0" lang="es-MX" sz="1800" spc="-1" strike="noStrike">
                <a:solidFill>
                  <a:srgbClr val="000000"/>
                </a:solidFill>
                <a:latin typeface="Arial"/>
              </a:rPr>
              <a:t>Pulse para editar el formato del texto de título</a:t>
            </a:r>
            <a:endParaRPr b="0" lang="es-MX" sz="1800" spc="-1" strike="noStrike">
              <a:solidFill>
                <a:srgbClr val="000000"/>
              </a:solidFill>
              <a:latin typeface="Arial"/>
            </a:endParaRPr>
          </a:p>
        </p:txBody>
      </p:sp>
      <p:sp>
        <p:nvSpPr>
          <p:cNvPr id="1" name="PlaceHolder 2"/>
          <p:cNvSpPr>
            <a:spLocks noGrp="1"/>
          </p:cNvSpPr>
          <p:nvPr>
            <p:ph type="ftr" idx="1"/>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 </a:t>
            </a:r>
            <a:endParaRPr b="0" lang="es-MX" sz="1400" spc="-1" strike="noStrike">
              <a:solidFill>
                <a:srgbClr val="000000"/>
              </a:solidFill>
              <a:latin typeface="Times New Roman"/>
            </a:endParaRPr>
          </a:p>
        </p:txBody>
      </p:sp>
      <p:sp>
        <p:nvSpPr>
          <p:cNvPr id="2" name="PlaceHolder 3"/>
          <p:cNvSpPr>
            <a:spLocks noGrp="1"/>
          </p:cNvSpPr>
          <p:nvPr>
            <p:ph type="sldNum" idx="2"/>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5736623D-51D9-441A-895B-0730E14A2A7A}" type="slidenum">
              <a:rPr b="0" lang="es-MX" sz="1200" spc="-1" strike="noStrike">
                <a:solidFill>
                  <a:schemeClr val="dk1">
                    <a:tint val="75000"/>
                  </a:schemeClr>
                </a:solidFill>
                <a:latin typeface="Calibri"/>
              </a:rPr>
              <a:t>4</a:t>
            </a:fld>
            <a:endParaRPr b="0" lang="es-MX" sz="1200" spc="-1" strike="noStrike">
              <a:solidFill>
                <a:srgbClr val="000000"/>
              </a:solidFill>
              <a:latin typeface="Times New Roman"/>
            </a:endParaRPr>
          </a:p>
        </p:txBody>
      </p:sp>
      <p:sp>
        <p:nvSpPr>
          <p:cNvPr id="3" name="PlaceHolder 4"/>
          <p:cNvSpPr>
            <a:spLocks noGrp="1"/>
          </p:cNvSpPr>
          <p:nvPr>
            <p:ph type="dt" idx="3"/>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 </a:t>
            </a:r>
            <a:endParaRPr b="0" lang="es-MX" sz="1400" spc="-1" strike="noStrike">
              <a:solidFill>
                <a:srgbClr val="000000"/>
              </a:solidFill>
              <a:latin typeface="Times New Roman"/>
            </a:endParaRPr>
          </a:p>
        </p:txBody>
      </p:sp>
      <p:sp>
        <p:nvSpPr>
          <p:cNvPr id="4"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MX" sz="3200" spc="-1" strike="noStrike">
                <a:solidFill>
                  <a:srgbClr val="000000"/>
                </a:solidFill>
                <a:latin typeface="Arial"/>
              </a:rPr>
              <a:t>Pulse para editar el formato de texto del esquema</a:t>
            </a:r>
            <a:endParaRPr b="0" lang="es-MX"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MX" sz="2800" spc="-1" strike="noStrike">
                <a:solidFill>
                  <a:srgbClr val="000000"/>
                </a:solidFill>
                <a:latin typeface="Arial"/>
              </a:rPr>
              <a:t>Segundo nivel del esquema</a:t>
            </a:r>
            <a:endParaRPr b="0" lang="es-MX"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MX" sz="2400" spc="-1" strike="noStrike">
                <a:solidFill>
                  <a:srgbClr val="000000"/>
                </a:solidFill>
                <a:latin typeface="Arial"/>
              </a:rPr>
              <a:t>Tercer nivel del esquema</a:t>
            </a:r>
            <a:endParaRPr b="0" lang="es-MX"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MX" sz="2000" spc="-1" strike="noStrike">
                <a:solidFill>
                  <a:srgbClr val="000000"/>
                </a:solidFill>
                <a:latin typeface="Arial"/>
              </a:rPr>
              <a:t>Cuarto nivel del esquema</a:t>
            </a:r>
            <a:endParaRPr b="0" lang="es-MX"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MX" sz="2000" spc="-1" strike="noStrike">
                <a:solidFill>
                  <a:srgbClr val="000000"/>
                </a:solidFill>
                <a:latin typeface="Arial"/>
              </a:rPr>
              <a:t>Quinto nivel del esquema</a:t>
            </a:r>
            <a:endParaRPr b="0" lang="es-MX"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MX" sz="2000" spc="-1" strike="noStrike">
                <a:solidFill>
                  <a:srgbClr val="000000"/>
                </a:solidFill>
                <a:latin typeface="Arial"/>
              </a:rPr>
              <a:t>Sexto nivel del esquema</a:t>
            </a:r>
            <a:endParaRPr b="0" lang="es-MX"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MX" sz="2000" spc="-1" strike="noStrike">
                <a:solidFill>
                  <a:srgbClr val="000000"/>
                </a:solidFill>
                <a:latin typeface="Arial"/>
              </a:rPr>
              <a:t>Séptimo nivel del esquema</a:t>
            </a:r>
            <a:endParaRPr b="0" lang="es-MX"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PlaceHolder 1"/>
          <p:cNvSpPr>
            <a:spLocks noGrp="1"/>
          </p:cNvSpPr>
          <p:nvPr>
            <p:ph type="ftr" idx="28"/>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44" name="PlaceHolder 2"/>
          <p:cNvSpPr>
            <a:spLocks noGrp="1"/>
          </p:cNvSpPr>
          <p:nvPr>
            <p:ph type="sldNum" idx="29"/>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3148E328-0740-4BE0-BDDC-54BA0DDF2E70}"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45" name="PlaceHolder 3"/>
          <p:cNvSpPr>
            <a:spLocks noGrp="1"/>
          </p:cNvSpPr>
          <p:nvPr>
            <p:ph type="dt" idx="30"/>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ftr" idx="31"/>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47" name="PlaceHolder 2"/>
          <p:cNvSpPr>
            <a:spLocks noGrp="1"/>
          </p:cNvSpPr>
          <p:nvPr>
            <p:ph type="sldNum" idx="32"/>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49CC2060-CC7B-4BA3-985C-49E9980F8245}"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48" name="PlaceHolder 3"/>
          <p:cNvSpPr>
            <a:spLocks noGrp="1"/>
          </p:cNvSpPr>
          <p:nvPr>
            <p:ph type="dt" idx="33"/>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9" name="PlaceHolder 1"/>
          <p:cNvSpPr>
            <a:spLocks noGrp="1"/>
          </p:cNvSpPr>
          <p:nvPr>
            <p:ph type="title"/>
          </p:nvPr>
        </p:nvSpPr>
        <p:spPr>
          <a:xfrm>
            <a:off x="685800" y="2130480"/>
            <a:ext cx="7772040" cy="1469520"/>
          </a:xfrm>
          <a:prstGeom prst="rect">
            <a:avLst/>
          </a:prstGeom>
          <a:noFill/>
          <a:ln w="0">
            <a:noFill/>
          </a:ln>
        </p:spPr>
        <p:txBody>
          <a:bodyPr lIns="91440" rIns="91440" tIns="45720" bIns="45720" anchor="ctr">
            <a:noAutofit/>
          </a:bodyPr>
          <a:p>
            <a:pPr indent="0" algn="ctr" defTabSz="914400">
              <a:lnSpc>
                <a:spcPct val="100000"/>
              </a:lnSpc>
              <a:buNone/>
            </a:pPr>
            <a:r>
              <a:rPr b="0" lang="es-ES" sz="4400" spc="-1" strike="noStrike">
                <a:solidFill>
                  <a:schemeClr val="dk1"/>
                </a:solidFill>
                <a:latin typeface="Calibri"/>
              </a:rPr>
              <a:t>Haga clic para modificar el estilo de título del patrón</a:t>
            </a:r>
            <a:endParaRPr b="0" lang="es-MX" sz="4400" spc="-1" strike="noStrike">
              <a:solidFill>
                <a:schemeClr val="dk1"/>
              </a:solidFill>
              <a:latin typeface="Calibri"/>
            </a:endParaRPr>
          </a:p>
        </p:txBody>
      </p:sp>
      <p:sp>
        <p:nvSpPr>
          <p:cNvPr id="50" name="PlaceHolder 2"/>
          <p:cNvSpPr>
            <a:spLocks noGrp="1"/>
          </p:cNvSpPr>
          <p:nvPr>
            <p:ph type="dt" idx="34"/>
          </p:nvPr>
        </p:nvSpPr>
        <p:spPr>
          <a:xfrm>
            <a:off x="457200" y="6356520"/>
            <a:ext cx="2133360" cy="364680"/>
          </a:xfrm>
          <a:prstGeom prst="rect">
            <a:avLst/>
          </a:prstGeom>
          <a:noFill/>
          <a:ln w="0">
            <a:noFill/>
          </a:ln>
        </p:spPr>
        <p:txBody>
          <a:bodyPr lIns="91440" rIns="91440" tIns="45720" bIns="45720" anchor="ctr">
            <a:noAutofit/>
          </a:bodyPr>
          <a:lstStyle>
            <a:lvl1pPr indent="0" defTabSz="914400">
              <a:lnSpc>
                <a:spcPct val="100000"/>
              </a:lnSpc>
              <a:buNone/>
              <a:defRPr b="0" lang="es-MX" sz="1200" spc="-1" strike="noStrike">
                <a:solidFill>
                  <a:schemeClr val="dk1">
                    <a:tint val="75000"/>
                  </a:schemeClr>
                </a:solidFill>
                <a:latin typeface="Calibri"/>
              </a:defRPr>
            </a:lvl1pPr>
          </a:lstStyle>
          <a:p>
            <a:pPr indent="0" defTabSz="914400">
              <a:lnSpc>
                <a:spcPct val="100000"/>
              </a:lnSpc>
              <a:buNone/>
            </a:pPr>
            <a:r>
              <a:rPr b="0" lang="es-MX" sz="1200" spc="-1" strike="noStrike">
                <a:solidFill>
                  <a:schemeClr val="dk1">
                    <a:tint val="75000"/>
                  </a:schemeClr>
                </a:solidFill>
                <a:latin typeface="Calibri"/>
              </a:rPr>
              <a:t>&lt;fecha/hora&gt;</a:t>
            </a:r>
            <a:endParaRPr b="0" lang="es-MX" sz="1200" spc="-1" strike="noStrike">
              <a:solidFill>
                <a:srgbClr val="000000"/>
              </a:solidFill>
              <a:latin typeface="Times New Roman"/>
            </a:endParaRPr>
          </a:p>
        </p:txBody>
      </p:sp>
      <p:sp>
        <p:nvSpPr>
          <p:cNvPr id="51" name="PlaceHolder 3"/>
          <p:cNvSpPr>
            <a:spLocks noGrp="1"/>
          </p:cNvSpPr>
          <p:nvPr>
            <p:ph type="ftr" idx="35"/>
          </p:nvPr>
        </p:nvSpPr>
        <p:spPr>
          <a:xfrm>
            <a:off x="3124080" y="6356520"/>
            <a:ext cx="2895120" cy="364680"/>
          </a:xfrm>
          <a:prstGeom prst="rect">
            <a:avLst/>
          </a:prstGeom>
          <a:noFill/>
          <a:ln w="0">
            <a:noFill/>
          </a:ln>
        </p:spPr>
        <p:txBody>
          <a:bodyPr lIns="91440" rIns="91440" tIns="45720" bIns="45720" anchor="ctr">
            <a:noAutofit/>
          </a:bodyPr>
          <a:lstStyle>
            <a:lvl1pPr indent="0" algn="ctr">
              <a:buNone/>
              <a:defRPr b="0" lang="es-MX" sz="1400" spc="-1" strike="noStrike">
                <a:solidFill>
                  <a:srgbClr val="000000"/>
                </a:solidFill>
                <a:latin typeface="Times New Roman"/>
              </a:defRPr>
            </a:lvl1pPr>
          </a:lstStyle>
          <a:p>
            <a:pPr indent="0" algn="ctr">
              <a:buNone/>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52" name="PlaceHolder 4"/>
          <p:cNvSpPr>
            <a:spLocks noGrp="1"/>
          </p:cNvSpPr>
          <p:nvPr>
            <p:ph type="sldNum" idx="36"/>
          </p:nvPr>
        </p:nvSpPr>
        <p:spPr>
          <a:xfrm>
            <a:off x="6553080" y="6356520"/>
            <a:ext cx="2133360" cy="364680"/>
          </a:xfrm>
          <a:prstGeom prst="rect">
            <a:avLst/>
          </a:prstGeom>
          <a:noFill/>
          <a:ln w="0">
            <a:noFill/>
          </a:ln>
        </p:spPr>
        <p:txBody>
          <a:bodyPr lIns="91440" rIns="91440" tIns="45720" bIns="45720" anchor="ctr">
            <a:noAutofit/>
          </a:bodyPr>
          <a:lstStyle>
            <a:lvl1pPr indent="0" algn="r" defTabSz="914400">
              <a:lnSpc>
                <a:spcPct val="100000"/>
              </a:lnSpc>
              <a:buNone/>
              <a:defRPr b="0" lang="es-MX" sz="1200" spc="-1" strike="noStrike">
                <a:solidFill>
                  <a:schemeClr val="dk1">
                    <a:tint val="75000"/>
                  </a:schemeClr>
                </a:solidFill>
                <a:latin typeface="Calibri"/>
              </a:defRPr>
            </a:lvl1pPr>
          </a:lstStyle>
          <a:p>
            <a:pPr indent="0" algn="r" defTabSz="914400">
              <a:lnSpc>
                <a:spcPct val="100000"/>
              </a:lnSpc>
              <a:buNone/>
            </a:pPr>
            <a:fld id="{0FBABE5A-5476-4E2D-9E2A-17A6E42A5AE8}"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53"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MX" sz="3200" spc="-1" strike="noStrike">
                <a:solidFill>
                  <a:schemeClr val="dk1"/>
                </a:solidFill>
                <a:latin typeface="Calibri"/>
              </a:rPr>
              <a:t>Pulse para editar el formato de texto del esquema</a:t>
            </a:r>
            <a:endParaRPr b="0" lang="es-MX" sz="3200" spc="-1" strike="noStrike">
              <a:solidFill>
                <a:schemeClr val="dk1"/>
              </a:solidFill>
              <a:latin typeface="Calibri"/>
            </a:endParaRPr>
          </a:p>
          <a:p>
            <a:pPr lvl="1" marL="864000" indent="-324000">
              <a:spcBef>
                <a:spcPts val="1134"/>
              </a:spcBef>
              <a:buClr>
                <a:srgbClr val="000000"/>
              </a:buClr>
              <a:buSzPct val="75000"/>
              <a:buFont typeface="Symbol" charset="2"/>
              <a:buChar char=""/>
            </a:pPr>
            <a:r>
              <a:rPr b="0" lang="es-MX" sz="2400" spc="-1" strike="noStrike">
                <a:solidFill>
                  <a:schemeClr val="dk1"/>
                </a:solidFill>
                <a:latin typeface="Calibri"/>
              </a:rPr>
              <a:t>Segundo nivel del esquema</a:t>
            </a:r>
            <a:endParaRPr b="0" lang="es-MX" sz="2400" spc="-1" strike="noStrike">
              <a:solidFill>
                <a:schemeClr val="dk1"/>
              </a:solidFill>
              <a:latin typeface="Calibri"/>
            </a:endParaRPr>
          </a:p>
          <a:p>
            <a:pPr lvl="2" marL="1296000" indent="-288000">
              <a:spcBef>
                <a:spcPts val="850"/>
              </a:spcBef>
              <a:buClr>
                <a:srgbClr val="000000"/>
              </a:buClr>
              <a:buSzPct val="45000"/>
              <a:buFont typeface="Wingdings" charset="2"/>
              <a:buChar char=""/>
            </a:pPr>
            <a:r>
              <a:rPr b="0" lang="es-MX" sz="2000" spc="-1" strike="noStrike">
                <a:solidFill>
                  <a:schemeClr val="dk1"/>
                </a:solidFill>
                <a:latin typeface="Calibri"/>
              </a:rPr>
              <a:t>Tercer nivel del esquema</a:t>
            </a:r>
            <a:endParaRPr b="0" lang="es-MX" sz="2000" spc="-1" strike="noStrike">
              <a:solidFill>
                <a:schemeClr val="dk1"/>
              </a:solidFill>
              <a:latin typeface="Calibri"/>
            </a:endParaRPr>
          </a:p>
          <a:p>
            <a:pPr lvl="3" marL="1728000" indent="-216000">
              <a:spcBef>
                <a:spcPts val="567"/>
              </a:spcBef>
              <a:buClr>
                <a:srgbClr val="000000"/>
              </a:buClr>
              <a:buSzPct val="75000"/>
              <a:buFont typeface="Symbol" charset="2"/>
              <a:buChar char=""/>
            </a:pPr>
            <a:r>
              <a:rPr b="0" lang="es-MX" sz="2000" spc="-1" strike="noStrike">
                <a:solidFill>
                  <a:schemeClr val="dk1"/>
                </a:solidFill>
                <a:latin typeface="Calibri"/>
              </a:rPr>
              <a:t>Cuarto nivel del esquema</a:t>
            </a:r>
            <a:endParaRPr b="0" lang="es-MX" sz="2000" spc="-1" strike="noStrike">
              <a:solidFill>
                <a:schemeClr val="dk1"/>
              </a:solidFill>
              <a:latin typeface="Calibri"/>
            </a:endParaRPr>
          </a:p>
          <a:p>
            <a:pPr lvl="4" marL="2160000" indent="-216000">
              <a:spcBef>
                <a:spcPts val="283"/>
              </a:spcBef>
              <a:buClr>
                <a:srgbClr val="000000"/>
              </a:buClr>
              <a:buSzPct val="45000"/>
              <a:buFont typeface="Wingdings" charset="2"/>
              <a:buChar char=""/>
            </a:pPr>
            <a:r>
              <a:rPr b="0" lang="es-MX" sz="2000" spc="-1" strike="noStrike">
                <a:solidFill>
                  <a:schemeClr val="dk1"/>
                </a:solidFill>
                <a:latin typeface="Calibri"/>
              </a:rPr>
              <a:t>Quinto nivel del esquema</a:t>
            </a:r>
            <a:endParaRPr b="0" lang="es-MX" sz="2000" spc="-1" strike="noStrike">
              <a:solidFill>
                <a:schemeClr val="dk1"/>
              </a:solidFill>
              <a:latin typeface="Calibri"/>
            </a:endParaRPr>
          </a:p>
          <a:p>
            <a:pPr lvl="5" marL="2592000" indent="-216000">
              <a:spcBef>
                <a:spcPts val="283"/>
              </a:spcBef>
              <a:buClr>
                <a:srgbClr val="000000"/>
              </a:buClr>
              <a:buSzPct val="45000"/>
              <a:buFont typeface="Wingdings" charset="2"/>
              <a:buChar char=""/>
            </a:pPr>
            <a:r>
              <a:rPr b="0" lang="es-MX" sz="2000" spc="-1" strike="noStrike">
                <a:solidFill>
                  <a:schemeClr val="dk1"/>
                </a:solidFill>
                <a:latin typeface="Calibri"/>
              </a:rPr>
              <a:t>Sexto nivel del esquema</a:t>
            </a:r>
            <a:endParaRPr b="0" lang="es-MX" sz="2000" spc="-1" strike="noStrike">
              <a:solidFill>
                <a:schemeClr val="dk1"/>
              </a:solidFill>
              <a:latin typeface="Calibri"/>
            </a:endParaRPr>
          </a:p>
          <a:p>
            <a:pPr lvl="6" marL="3024000" indent="-216000">
              <a:spcBef>
                <a:spcPts val="283"/>
              </a:spcBef>
              <a:buClr>
                <a:srgbClr val="000000"/>
              </a:buClr>
              <a:buSzPct val="45000"/>
              <a:buFont typeface="Wingdings" charset="2"/>
              <a:buChar char=""/>
            </a:pPr>
            <a:r>
              <a:rPr b="0" lang="es-MX" sz="2000" spc="-1" strike="noStrike">
                <a:solidFill>
                  <a:schemeClr val="dk1"/>
                </a:solidFill>
                <a:latin typeface="Calibri"/>
              </a:rPr>
              <a:t>Séptimo nivel del esquema</a:t>
            </a:r>
            <a:endParaRPr b="0" lang="es-MX" sz="2000" spc="-1" strike="noStrike">
              <a:solidFill>
                <a:schemeClr val="dk1"/>
              </a:solidFill>
              <a:latin typeface="Calibri"/>
            </a:endParaRPr>
          </a:p>
        </p:txBody>
      </p:sp>
    </p:spTree>
  </p:cSld>
  <p:clrMap bg1="lt1" bg2="lt2" tx1="dk1"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56" name="PlaceHolder 1"/>
          <p:cNvSpPr>
            <a:spLocks noGrp="1"/>
          </p:cNvSpPr>
          <p:nvPr>
            <p:ph type="dt" idx="37"/>
          </p:nvPr>
        </p:nvSpPr>
        <p:spPr>
          <a:xfrm>
            <a:off x="457200" y="6245280"/>
            <a:ext cx="2133360" cy="475920"/>
          </a:xfrm>
          <a:prstGeom prst="rect">
            <a:avLst/>
          </a:prstGeom>
          <a:noFill/>
          <a:ln w="9360">
            <a:noFill/>
          </a:ln>
        </p:spPr>
        <p:txBody>
          <a:bodyPr numCol="1" spcCol="0" lIns="91440" rIns="91440" tIns="45720" bIns="45720" anchor="t">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
        <p:nvSpPr>
          <p:cNvPr id="57" name="PlaceHolder 2"/>
          <p:cNvSpPr>
            <a:spLocks noGrp="1"/>
          </p:cNvSpPr>
          <p:nvPr>
            <p:ph type="ftr" idx="38"/>
          </p:nvPr>
        </p:nvSpPr>
        <p:spPr>
          <a:xfrm>
            <a:off x="3124080" y="6245280"/>
            <a:ext cx="2895120" cy="475920"/>
          </a:xfrm>
          <a:prstGeom prst="rect">
            <a:avLst/>
          </a:prstGeom>
          <a:noFill/>
          <a:ln w="9360">
            <a:noFill/>
          </a:ln>
        </p:spPr>
        <p:txBody>
          <a:bodyPr numCol="1" spcCol="0" lIns="91440" rIns="91440" tIns="45720" bIns="45720" anchor="t">
            <a:noAutofit/>
          </a:bodyPr>
          <a:lstStyle>
            <a:lvl1pPr indent="0" algn="ctr">
              <a:buNone/>
              <a:defRPr b="0" lang="es-MX" sz="1400" spc="-1" strike="noStrike">
                <a:solidFill>
                  <a:srgbClr val="000000"/>
                </a:solidFill>
                <a:latin typeface="Times New Roman"/>
              </a:defRPr>
            </a:lvl1pPr>
          </a:lstStyle>
          <a:p>
            <a:pPr indent="0" algn="ctr">
              <a:buNone/>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58" name="PlaceHolder 3"/>
          <p:cNvSpPr>
            <a:spLocks noGrp="1"/>
          </p:cNvSpPr>
          <p:nvPr>
            <p:ph type="sldNum" idx="39"/>
          </p:nvPr>
        </p:nvSpPr>
        <p:spPr>
          <a:xfrm>
            <a:off x="6553080" y="6245280"/>
            <a:ext cx="2133360" cy="475920"/>
          </a:xfrm>
          <a:prstGeom prst="rect">
            <a:avLst/>
          </a:prstGeom>
          <a:noFill/>
          <a:ln w="9360">
            <a:noFill/>
          </a:ln>
        </p:spPr>
        <p:txBody>
          <a:bodyPr numCol="1" spcCol="0" lIns="91440" rIns="91440" tIns="45720" bIns="45720" anchor="t">
            <a:noAutofit/>
          </a:bodyPr>
          <a:lstStyle>
            <a:lvl1pPr indent="0" algn="r">
              <a:lnSpc>
                <a:spcPct val="100000"/>
              </a:lnSpc>
              <a:buNone/>
              <a:defRPr b="0" lang="es-ES" sz="1400" spc="-1" strike="noStrike">
                <a:solidFill>
                  <a:schemeClr val="dk1"/>
                </a:solidFill>
                <a:latin typeface="Arial"/>
              </a:defRPr>
            </a:lvl1pPr>
          </a:lstStyle>
          <a:p>
            <a:pPr indent="0" algn="r">
              <a:lnSpc>
                <a:spcPct val="100000"/>
              </a:lnSpc>
              <a:buNone/>
            </a:pPr>
            <a:fld id="{C23E5247-78BE-4535-9DDC-93E318646DC4}" type="slidenum">
              <a:rPr b="0" lang="es-ES" sz="1400" spc="-1" strike="noStrike">
                <a:solidFill>
                  <a:schemeClr val="dk1"/>
                </a:solidFill>
                <a:latin typeface="Arial"/>
              </a:rPr>
              <a:t>&lt;número&gt;</a:t>
            </a:fld>
            <a:endParaRPr b="0" lang="es-MX" sz="1400" spc="-1" strike="noStrike">
              <a:solidFill>
                <a:srgbClr val="000000"/>
              </a:solidFill>
              <a:latin typeface="Times New Roman"/>
            </a:endParaRPr>
          </a:p>
        </p:txBody>
      </p:sp>
      <p:sp>
        <p:nvSpPr>
          <p:cNvPr id="59"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buNone/>
            </a:pPr>
            <a:r>
              <a:rPr b="0" lang="es-ES" sz="4400" spc="-1" strike="noStrike">
                <a:solidFill>
                  <a:schemeClr val="dk1"/>
                </a:solidFill>
                <a:latin typeface="Arial"/>
              </a:rPr>
              <a:t>Pulse para editar el formato del texto de título</a:t>
            </a:r>
            <a:endParaRPr b="0" lang="es-ES" sz="4400" spc="-1" strike="noStrike">
              <a:solidFill>
                <a:schemeClr val="dk1"/>
              </a:solidFill>
              <a:latin typeface="Arial"/>
            </a:endParaRPr>
          </a:p>
        </p:txBody>
      </p:sp>
      <p:sp>
        <p:nvSpPr>
          <p:cNvPr id="60"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ES" sz="3200" spc="-1" strike="noStrike">
                <a:solidFill>
                  <a:schemeClr val="dk1"/>
                </a:solidFill>
                <a:latin typeface="Arial"/>
              </a:rPr>
              <a:t>Pulse para editar el formato de texto del esquema</a:t>
            </a:r>
            <a:endParaRPr b="0" lang="es-ES" sz="3200" spc="-1" strike="noStrike">
              <a:solidFill>
                <a:schemeClr val="dk1"/>
              </a:solidFill>
              <a:latin typeface="Arial"/>
            </a:endParaRPr>
          </a:p>
          <a:p>
            <a:pPr lvl="1" marL="864000" indent="-324000">
              <a:spcBef>
                <a:spcPts val="1134"/>
              </a:spcBef>
              <a:buClr>
                <a:srgbClr val="000000"/>
              </a:buClr>
              <a:buSzPct val="75000"/>
              <a:buFont typeface="Symbol" charset="2"/>
              <a:buChar char=""/>
            </a:pPr>
            <a:r>
              <a:rPr b="0" lang="es-ES" sz="2400" spc="-1" strike="noStrike">
                <a:solidFill>
                  <a:schemeClr val="dk1"/>
                </a:solidFill>
                <a:latin typeface="Arial"/>
              </a:rPr>
              <a:t>Segundo nivel del esquema</a:t>
            </a:r>
            <a:endParaRPr b="0" lang="es-ES" sz="2400" spc="-1" strike="noStrike">
              <a:solidFill>
                <a:schemeClr val="dk1"/>
              </a:solidFill>
              <a:latin typeface="Arial"/>
            </a:endParaRPr>
          </a:p>
          <a:p>
            <a:pPr lvl="2" marL="1296000" indent="-288000">
              <a:spcBef>
                <a:spcPts val="850"/>
              </a:spcBef>
              <a:buClr>
                <a:srgbClr val="000000"/>
              </a:buClr>
              <a:buSzPct val="45000"/>
              <a:buFont typeface="Wingdings" charset="2"/>
              <a:buChar char=""/>
            </a:pPr>
            <a:r>
              <a:rPr b="0" lang="es-ES" sz="2000" spc="-1" strike="noStrike">
                <a:solidFill>
                  <a:schemeClr val="dk1"/>
                </a:solidFill>
                <a:latin typeface="Arial"/>
              </a:rPr>
              <a:t>Tercer nivel del esquema</a:t>
            </a:r>
            <a:endParaRPr b="0" lang="es-ES" sz="2000" spc="-1" strike="noStrike">
              <a:solidFill>
                <a:schemeClr val="dk1"/>
              </a:solidFill>
              <a:latin typeface="Arial"/>
            </a:endParaRPr>
          </a:p>
          <a:p>
            <a:pPr lvl="3" marL="1728000" indent="-216000">
              <a:spcBef>
                <a:spcPts val="567"/>
              </a:spcBef>
              <a:buClr>
                <a:srgbClr val="000000"/>
              </a:buClr>
              <a:buSzPct val="75000"/>
              <a:buFont typeface="Symbol" charset="2"/>
              <a:buChar char=""/>
            </a:pPr>
            <a:r>
              <a:rPr b="0" lang="es-ES" sz="2000" spc="-1" strike="noStrike">
                <a:solidFill>
                  <a:schemeClr val="dk1"/>
                </a:solidFill>
                <a:latin typeface="Arial"/>
              </a:rPr>
              <a:t>Cuarto nivel del esquema</a:t>
            </a:r>
            <a:endParaRPr b="0" lang="es-ES" sz="2000" spc="-1" strike="noStrike">
              <a:solidFill>
                <a:schemeClr val="dk1"/>
              </a:solidFill>
              <a:latin typeface="Arial"/>
            </a:endParaRPr>
          </a:p>
          <a:p>
            <a:pPr lvl="4" marL="2160000" indent="-216000">
              <a:spcBef>
                <a:spcPts val="283"/>
              </a:spcBef>
              <a:buClr>
                <a:srgbClr val="000000"/>
              </a:buClr>
              <a:buSzPct val="45000"/>
              <a:buFont typeface="Wingdings" charset="2"/>
              <a:buChar char=""/>
            </a:pPr>
            <a:r>
              <a:rPr b="0" lang="es-ES" sz="2000" spc="-1" strike="noStrike">
                <a:solidFill>
                  <a:schemeClr val="dk1"/>
                </a:solidFill>
                <a:latin typeface="Arial"/>
              </a:rPr>
              <a:t>Quinto nivel del esquema</a:t>
            </a:r>
            <a:endParaRPr b="0" lang="es-ES" sz="2000" spc="-1" strike="noStrike">
              <a:solidFill>
                <a:schemeClr val="dk1"/>
              </a:solidFill>
              <a:latin typeface="Arial"/>
            </a:endParaRPr>
          </a:p>
          <a:p>
            <a:pPr lvl="5" marL="2592000" indent="-216000">
              <a:spcBef>
                <a:spcPts val="283"/>
              </a:spcBef>
              <a:buClr>
                <a:srgbClr val="000000"/>
              </a:buClr>
              <a:buSzPct val="45000"/>
              <a:buFont typeface="Wingdings" charset="2"/>
              <a:buChar char=""/>
            </a:pPr>
            <a:r>
              <a:rPr b="0" lang="es-ES" sz="2000" spc="-1" strike="noStrike">
                <a:solidFill>
                  <a:schemeClr val="dk1"/>
                </a:solidFill>
                <a:latin typeface="Arial"/>
              </a:rPr>
              <a:t>Sexto nivel del esquema</a:t>
            </a:r>
            <a:endParaRPr b="0" lang="es-ES" sz="2000" spc="-1" strike="noStrike">
              <a:solidFill>
                <a:schemeClr val="dk1"/>
              </a:solidFill>
              <a:latin typeface="Arial"/>
            </a:endParaRPr>
          </a:p>
          <a:p>
            <a:pPr lvl="6" marL="3024000" indent="-216000">
              <a:spcBef>
                <a:spcPts val="283"/>
              </a:spcBef>
              <a:buClr>
                <a:srgbClr val="000000"/>
              </a:buClr>
              <a:buSzPct val="45000"/>
              <a:buFont typeface="Wingdings" charset="2"/>
              <a:buChar char=""/>
            </a:pPr>
            <a:r>
              <a:rPr b="0" lang="es-ES" sz="2000" spc="-1" strike="noStrike">
                <a:solidFill>
                  <a:schemeClr val="dk1"/>
                </a:solidFill>
                <a:latin typeface="Arial"/>
              </a:rPr>
              <a:t>Séptimo nivel del esquema</a:t>
            </a:r>
            <a:endParaRPr b="0" lang="es-ES" sz="20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73"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ftr" idx="4"/>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8" name="PlaceHolder 2"/>
          <p:cNvSpPr>
            <a:spLocks noGrp="1"/>
          </p:cNvSpPr>
          <p:nvPr>
            <p:ph type="sldNum" idx="5"/>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5668ADF4-C300-4543-BCAE-4922E4978A51}"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9" name="PlaceHolder 3"/>
          <p:cNvSpPr>
            <a:spLocks noGrp="1"/>
          </p:cNvSpPr>
          <p:nvPr>
            <p:ph type="dt" idx="6"/>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 name="PlaceHolder 1"/>
          <p:cNvSpPr>
            <a:spLocks noGrp="1"/>
          </p:cNvSpPr>
          <p:nvPr>
            <p:ph type="ftr" idx="7"/>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11" name="PlaceHolder 2"/>
          <p:cNvSpPr>
            <a:spLocks noGrp="1"/>
          </p:cNvSpPr>
          <p:nvPr>
            <p:ph type="sldNum" idx="8"/>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336EDB4F-DCE0-43CE-A98C-82B56447BFF4}"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12" name="PlaceHolder 3"/>
          <p:cNvSpPr>
            <a:spLocks noGrp="1"/>
          </p:cNvSpPr>
          <p:nvPr>
            <p:ph type="dt" idx="9"/>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2130480"/>
            <a:ext cx="7771680" cy="1469160"/>
          </a:xfrm>
          <a:prstGeom prst="rect">
            <a:avLst/>
          </a:prstGeom>
          <a:noFill/>
          <a:ln w="0">
            <a:noFill/>
          </a:ln>
        </p:spPr>
        <p:txBody>
          <a:bodyPr lIns="0" rIns="0" tIns="0" bIns="0" anchor="ctr">
            <a:noAutofit/>
          </a:bodyPr>
          <a:p>
            <a:pPr indent="0">
              <a:buNone/>
            </a:pPr>
            <a:r>
              <a:rPr b="0" lang="es-MX" sz="1800" spc="-1" strike="noStrike">
                <a:solidFill>
                  <a:srgbClr val="000000"/>
                </a:solidFill>
                <a:latin typeface="Arial"/>
              </a:rPr>
              <a:t>Pulse para editar el formato del texto de título</a:t>
            </a:r>
            <a:endParaRPr b="0" lang="es-MX" sz="1800" spc="-1" strike="noStrike">
              <a:solidFill>
                <a:srgbClr val="000000"/>
              </a:solidFill>
              <a:latin typeface="Arial"/>
            </a:endParaRPr>
          </a:p>
        </p:txBody>
      </p:sp>
      <p:sp>
        <p:nvSpPr>
          <p:cNvPr id="14"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s-MX" sz="1800" spc="-1" strike="noStrike">
                <a:solidFill>
                  <a:srgbClr val="000000"/>
                </a:solidFill>
                <a:latin typeface="Arial"/>
              </a:rPr>
              <a:t>Pulse para editar el formato de texto del esquema</a:t>
            </a:r>
            <a:endParaRPr b="0" lang="es-MX"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MX" sz="1800" spc="-1" strike="noStrike">
                <a:solidFill>
                  <a:srgbClr val="000000"/>
                </a:solidFill>
                <a:latin typeface="Arial"/>
              </a:rPr>
              <a:t>Segundo nivel del esquema</a:t>
            </a:r>
            <a:endParaRPr b="0" lang="es-MX"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MX" sz="1800" spc="-1" strike="noStrike">
                <a:solidFill>
                  <a:srgbClr val="000000"/>
                </a:solidFill>
                <a:latin typeface="Arial"/>
              </a:rPr>
              <a:t>Tercer nivel del esquema</a:t>
            </a:r>
            <a:endParaRPr b="0" lang="es-MX"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MX" sz="1800" spc="-1" strike="noStrike">
                <a:solidFill>
                  <a:srgbClr val="000000"/>
                </a:solidFill>
                <a:latin typeface="Arial"/>
              </a:rPr>
              <a:t>Cuarto nivel del esquema</a:t>
            </a:r>
            <a:endParaRPr b="0" lang="es-MX"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MX" sz="1800" spc="-1" strike="noStrike">
                <a:solidFill>
                  <a:srgbClr val="000000"/>
                </a:solidFill>
                <a:latin typeface="Arial"/>
              </a:rPr>
              <a:t>Quinto nivel del esquema</a:t>
            </a:r>
            <a:endParaRPr b="0" lang="es-MX"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MX" sz="1800" spc="-1" strike="noStrike">
                <a:solidFill>
                  <a:srgbClr val="000000"/>
                </a:solidFill>
                <a:latin typeface="Arial"/>
              </a:rPr>
              <a:t>Sexto nivel del esquema</a:t>
            </a:r>
            <a:endParaRPr b="0" lang="es-MX"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MX" sz="1800" spc="-1" strike="noStrike">
                <a:solidFill>
                  <a:srgbClr val="000000"/>
                </a:solidFill>
                <a:latin typeface="Arial"/>
              </a:rPr>
              <a:t>Séptimo nivel del esquema</a:t>
            </a:r>
            <a:endParaRPr b="0" lang="es-MX" sz="1800" spc="-1" strike="noStrike">
              <a:solidFill>
                <a:srgbClr val="000000"/>
              </a:solidFill>
              <a:latin typeface="Arial"/>
            </a:endParaRPr>
          </a:p>
        </p:txBody>
      </p:sp>
      <p:sp>
        <p:nvSpPr>
          <p:cNvPr id="15" name="PlaceHolder 3"/>
          <p:cNvSpPr>
            <a:spLocks noGrp="1"/>
          </p:cNvSpPr>
          <p:nvPr>
            <p:ph type="ftr" idx="10"/>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16" name="PlaceHolder 4"/>
          <p:cNvSpPr>
            <a:spLocks noGrp="1"/>
          </p:cNvSpPr>
          <p:nvPr>
            <p:ph type="sldNum" idx="11"/>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CC37C988-71D4-4901-934D-8C625633DBD4}"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17" name="PlaceHolder 5"/>
          <p:cNvSpPr>
            <a:spLocks noGrp="1"/>
          </p:cNvSpPr>
          <p:nvPr>
            <p:ph type="dt" idx="12"/>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 name="PlaceHolder 1"/>
          <p:cNvSpPr>
            <a:spLocks noGrp="1"/>
          </p:cNvSpPr>
          <p:nvPr>
            <p:ph type="ftr" idx="13"/>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21" name="PlaceHolder 2"/>
          <p:cNvSpPr>
            <a:spLocks noGrp="1"/>
          </p:cNvSpPr>
          <p:nvPr>
            <p:ph type="sldNum" idx="14"/>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0DA329B7-A5BC-46FD-AAF6-02B70E59F893}"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22" name="PlaceHolder 3"/>
          <p:cNvSpPr>
            <a:spLocks noGrp="1"/>
          </p:cNvSpPr>
          <p:nvPr>
            <p:ph type="dt" idx="15"/>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2130480"/>
            <a:ext cx="7771680" cy="1469160"/>
          </a:xfrm>
          <a:prstGeom prst="rect">
            <a:avLst/>
          </a:prstGeom>
          <a:noFill/>
          <a:ln w="0">
            <a:noFill/>
          </a:ln>
        </p:spPr>
        <p:txBody>
          <a:bodyPr lIns="0" rIns="0" tIns="0" bIns="0" anchor="ctr">
            <a:noAutofit/>
          </a:bodyPr>
          <a:p>
            <a:pPr indent="0">
              <a:buNone/>
            </a:pPr>
            <a:r>
              <a:rPr b="0" lang="es-MX" sz="1800" spc="-1" strike="noStrike">
                <a:solidFill>
                  <a:srgbClr val="000000"/>
                </a:solidFill>
                <a:latin typeface="Arial"/>
              </a:rPr>
              <a:t>Pulse para editar el formato del texto de título</a:t>
            </a:r>
            <a:endParaRPr b="0" lang="es-MX" sz="1800" spc="-1" strike="noStrike">
              <a:solidFill>
                <a:srgbClr val="000000"/>
              </a:solidFill>
              <a:latin typeface="Arial"/>
            </a:endParaRPr>
          </a:p>
        </p:txBody>
      </p:sp>
      <p:sp>
        <p:nvSpPr>
          <p:cNvPr id="24"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fontScale="93333"/>
          </a:bodyPr>
          <a:p>
            <a:pPr marL="432000" indent="-324000">
              <a:spcBef>
                <a:spcPts val="1417"/>
              </a:spcBef>
              <a:buClr>
                <a:srgbClr val="000000"/>
              </a:buClr>
              <a:buSzPct val="45000"/>
              <a:buFont typeface="Wingdings" charset="2"/>
              <a:buChar char=""/>
            </a:pPr>
            <a:r>
              <a:rPr b="0" lang="es-MX" sz="1800" spc="-1" strike="noStrike">
                <a:solidFill>
                  <a:srgbClr val="000000"/>
                </a:solidFill>
                <a:latin typeface="Arial"/>
              </a:rPr>
              <a:t>Pulse para editar el formato de texto del esquema</a:t>
            </a:r>
            <a:endParaRPr b="0" lang="es-MX"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MX" sz="1800" spc="-1" strike="noStrike">
                <a:solidFill>
                  <a:srgbClr val="000000"/>
                </a:solidFill>
                <a:latin typeface="Arial"/>
              </a:rPr>
              <a:t>Segundo nivel del esquema</a:t>
            </a:r>
            <a:endParaRPr b="0" lang="es-MX"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MX" sz="1800" spc="-1" strike="noStrike">
                <a:solidFill>
                  <a:srgbClr val="000000"/>
                </a:solidFill>
                <a:latin typeface="Arial"/>
              </a:rPr>
              <a:t>Tercer nivel del esquema</a:t>
            </a:r>
            <a:endParaRPr b="0" lang="es-MX"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MX" sz="1800" spc="-1" strike="noStrike">
                <a:solidFill>
                  <a:srgbClr val="000000"/>
                </a:solidFill>
                <a:latin typeface="Arial"/>
              </a:rPr>
              <a:t>Cuarto nivel del esquema</a:t>
            </a:r>
            <a:endParaRPr b="0" lang="es-MX"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MX" sz="1800" spc="-1" strike="noStrike">
                <a:solidFill>
                  <a:srgbClr val="000000"/>
                </a:solidFill>
                <a:latin typeface="Arial"/>
              </a:rPr>
              <a:t>Quinto nivel del esquema</a:t>
            </a:r>
            <a:endParaRPr b="0" lang="es-MX"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MX" sz="1800" spc="-1" strike="noStrike">
                <a:solidFill>
                  <a:srgbClr val="000000"/>
                </a:solidFill>
                <a:latin typeface="Arial"/>
              </a:rPr>
              <a:t>Sexto nivel del esquema</a:t>
            </a:r>
            <a:endParaRPr b="0" lang="es-MX"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MX" sz="1800" spc="-1" strike="noStrike">
                <a:solidFill>
                  <a:srgbClr val="000000"/>
                </a:solidFill>
                <a:latin typeface="Arial"/>
              </a:rPr>
              <a:t>Séptimo nivel del esquema</a:t>
            </a:r>
            <a:endParaRPr b="0" lang="es-MX" sz="1800" spc="-1" strike="noStrike">
              <a:solidFill>
                <a:srgbClr val="000000"/>
              </a:solidFill>
              <a:latin typeface="Arial"/>
            </a:endParaRPr>
          </a:p>
        </p:txBody>
      </p:sp>
      <p:sp>
        <p:nvSpPr>
          <p:cNvPr id="25"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fontScale="93333"/>
          </a:bodyPr>
          <a:p>
            <a:pPr marL="432000" indent="-324000">
              <a:spcBef>
                <a:spcPts val="1417"/>
              </a:spcBef>
              <a:buClr>
                <a:srgbClr val="000000"/>
              </a:buClr>
              <a:buSzPct val="45000"/>
              <a:buFont typeface="Wingdings" charset="2"/>
              <a:buChar char=""/>
            </a:pPr>
            <a:r>
              <a:rPr b="0" lang="es-MX" sz="1800" spc="-1" strike="noStrike">
                <a:solidFill>
                  <a:srgbClr val="000000"/>
                </a:solidFill>
                <a:latin typeface="Arial"/>
              </a:rPr>
              <a:t>Pulse para editar el formato de texto del esquema</a:t>
            </a:r>
            <a:endParaRPr b="0" lang="es-MX"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s-MX" sz="1800" spc="-1" strike="noStrike">
                <a:solidFill>
                  <a:srgbClr val="000000"/>
                </a:solidFill>
                <a:latin typeface="Arial"/>
              </a:rPr>
              <a:t>Segundo nivel del esquema</a:t>
            </a:r>
            <a:endParaRPr b="0" lang="es-MX"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s-MX" sz="1800" spc="-1" strike="noStrike">
                <a:solidFill>
                  <a:srgbClr val="000000"/>
                </a:solidFill>
                <a:latin typeface="Arial"/>
              </a:rPr>
              <a:t>Tercer nivel del esquema</a:t>
            </a:r>
            <a:endParaRPr b="0" lang="es-MX"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s-MX" sz="1800" spc="-1" strike="noStrike">
                <a:solidFill>
                  <a:srgbClr val="000000"/>
                </a:solidFill>
                <a:latin typeface="Arial"/>
              </a:rPr>
              <a:t>Cuarto nivel del esquema</a:t>
            </a:r>
            <a:endParaRPr b="0" lang="es-MX"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s-MX" sz="1800" spc="-1" strike="noStrike">
                <a:solidFill>
                  <a:srgbClr val="000000"/>
                </a:solidFill>
                <a:latin typeface="Arial"/>
              </a:rPr>
              <a:t>Quinto nivel del esquema</a:t>
            </a:r>
            <a:endParaRPr b="0" lang="es-MX"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s-MX" sz="1800" spc="-1" strike="noStrike">
                <a:solidFill>
                  <a:srgbClr val="000000"/>
                </a:solidFill>
                <a:latin typeface="Arial"/>
              </a:rPr>
              <a:t>Sexto nivel del esquema</a:t>
            </a:r>
            <a:endParaRPr b="0" lang="es-MX"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s-MX" sz="1800" spc="-1" strike="noStrike">
                <a:solidFill>
                  <a:srgbClr val="000000"/>
                </a:solidFill>
                <a:latin typeface="Arial"/>
              </a:rPr>
              <a:t>Séptimo nivel del esquema</a:t>
            </a:r>
            <a:endParaRPr b="0" lang="es-MX" sz="1800" spc="-1" strike="noStrike">
              <a:solidFill>
                <a:srgbClr val="000000"/>
              </a:solidFill>
              <a:latin typeface="Arial"/>
            </a:endParaRPr>
          </a:p>
        </p:txBody>
      </p:sp>
      <p:sp>
        <p:nvSpPr>
          <p:cNvPr id="26" name="PlaceHolder 4"/>
          <p:cNvSpPr>
            <a:spLocks noGrp="1"/>
          </p:cNvSpPr>
          <p:nvPr>
            <p:ph type="ftr" idx="16"/>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27" name="PlaceHolder 5"/>
          <p:cNvSpPr>
            <a:spLocks noGrp="1"/>
          </p:cNvSpPr>
          <p:nvPr>
            <p:ph type="sldNum" idx="17"/>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01A00376-9934-4CEE-890F-0C94843251AA}"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28" name="PlaceHolder 6"/>
          <p:cNvSpPr>
            <a:spLocks noGrp="1"/>
          </p:cNvSpPr>
          <p:nvPr>
            <p:ph type="dt" idx="18"/>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 name="PlaceHolder 1"/>
          <p:cNvSpPr>
            <a:spLocks noGrp="1"/>
          </p:cNvSpPr>
          <p:nvPr>
            <p:ph type="ftr" idx="19"/>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33" name="PlaceHolder 2"/>
          <p:cNvSpPr>
            <a:spLocks noGrp="1"/>
          </p:cNvSpPr>
          <p:nvPr>
            <p:ph type="sldNum" idx="20"/>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529FB3FD-01FB-4097-859E-C4366AB5B046}"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34" name="PlaceHolder 3"/>
          <p:cNvSpPr>
            <a:spLocks noGrp="1"/>
          </p:cNvSpPr>
          <p:nvPr>
            <p:ph type="dt" idx="21"/>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685800" y="2130480"/>
            <a:ext cx="7771680" cy="1469160"/>
          </a:xfrm>
          <a:prstGeom prst="rect">
            <a:avLst/>
          </a:prstGeom>
          <a:noFill/>
          <a:ln w="0">
            <a:noFill/>
          </a:ln>
        </p:spPr>
        <p:txBody>
          <a:bodyPr lIns="0" rIns="0" tIns="0" bIns="0" anchor="ctr">
            <a:noAutofit/>
          </a:bodyPr>
          <a:p>
            <a:pPr indent="0">
              <a:buNone/>
            </a:pPr>
            <a:r>
              <a:rPr b="0" lang="es-MX" sz="1800" spc="-1" strike="noStrike">
                <a:solidFill>
                  <a:srgbClr val="000000"/>
                </a:solidFill>
                <a:latin typeface="Arial"/>
              </a:rPr>
              <a:t>Pulse para editar el formato del texto de título</a:t>
            </a:r>
            <a:endParaRPr b="0" lang="es-MX" sz="1800" spc="-1" strike="noStrike">
              <a:solidFill>
                <a:srgbClr val="000000"/>
              </a:solidFill>
              <a:latin typeface="Arial"/>
            </a:endParaRPr>
          </a:p>
        </p:txBody>
      </p:sp>
      <p:sp>
        <p:nvSpPr>
          <p:cNvPr id="36" name="PlaceHolder 2"/>
          <p:cNvSpPr>
            <a:spLocks noGrp="1"/>
          </p:cNvSpPr>
          <p:nvPr>
            <p:ph type="ftr" idx="22"/>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37" name="PlaceHolder 3"/>
          <p:cNvSpPr>
            <a:spLocks noGrp="1"/>
          </p:cNvSpPr>
          <p:nvPr>
            <p:ph type="sldNum" idx="23"/>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F82D75DB-7F88-4368-83BD-DD0B7D71E9BE}"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38" name="PlaceHolder 4"/>
          <p:cNvSpPr>
            <a:spLocks noGrp="1"/>
          </p:cNvSpPr>
          <p:nvPr>
            <p:ph type="dt" idx="24"/>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ftr" idx="25"/>
          </p:nvPr>
        </p:nvSpPr>
        <p:spPr>
          <a:xfrm>
            <a:off x="3124080" y="6356520"/>
            <a:ext cx="289476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s-MX" sz="1400" spc="-1" strike="noStrike">
                <a:solidFill>
                  <a:srgbClr val="000000"/>
                </a:solidFill>
                <a:latin typeface="Times New Roman"/>
              </a:defRPr>
            </a:lvl1pPr>
          </a:lstStyle>
          <a:p>
            <a:pPr indent="0" algn="ctr">
              <a:lnSpc>
                <a:spcPct val="100000"/>
              </a:lnSpc>
              <a:buNone/>
              <a:tabLst>
                <a:tab algn="l" pos="0"/>
              </a:tabLst>
            </a:pPr>
            <a:r>
              <a:rPr b="0" lang="es-MX" sz="1400" spc="-1" strike="noStrike">
                <a:solidFill>
                  <a:srgbClr val="000000"/>
                </a:solidFill>
                <a:latin typeface="Times New Roman"/>
              </a:rPr>
              <a:t>&lt;pie de página&gt;</a:t>
            </a:r>
            <a:endParaRPr b="0" lang="es-MX" sz="1400" spc="-1" strike="noStrike">
              <a:solidFill>
                <a:srgbClr val="000000"/>
              </a:solidFill>
              <a:latin typeface="Times New Roman"/>
            </a:endParaRPr>
          </a:p>
        </p:txBody>
      </p:sp>
      <p:sp>
        <p:nvSpPr>
          <p:cNvPr id="41" name="PlaceHolder 2"/>
          <p:cNvSpPr>
            <a:spLocks noGrp="1"/>
          </p:cNvSpPr>
          <p:nvPr>
            <p:ph type="sldNum" idx="26"/>
          </p:nvPr>
        </p:nvSpPr>
        <p:spPr>
          <a:xfrm>
            <a:off x="6553080" y="6356520"/>
            <a:ext cx="213300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s-MX" sz="1200" spc="-1" strike="noStrike">
                <a:solidFill>
                  <a:schemeClr val="dk1">
                    <a:tint val="75000"/>
                  </a:schemeClr>
                </a:solidFill>
                <a:latin typeface="Calibri"/>
              </a:defRPr>
            </a:lvl1pPr>
          </a:lstStyle>
          <a:p>
            <a:pPr indent="0" algn="r" defTabSz="914400">
              <a:lnSpc>
                <a:spcPct val="100000"/>
              </a:lnSpc>
              <a:buNone/>
              <a:tabLst>
                <a:tab algn="l" pos="0"/>
              </a:tabLst>
            </a:pPr>
            <a:fld id="{FCDC109D-ED96-4776-AA79-3BDBF20E762F}" type="slidenum">
              <a:rPr b="0" lang="es-MX" sz="1200" spc="-1" strike="noStrike">
                <a:solidFill>
                  <a:schemeClr val="dk1">
                    <a:tint val="75000"/>
                  </a:schemeClr>
                </a:solidFill>
                <a:latin typeface="Calibri"/>
              </a:rPr>
              <a:t>&lt;número&gt;</a:t>
            </a:fld>
            <a:endParaRPr b="0" lang="es-MX" sz="1200" spc="-1" strike="noStrike">
              <a:solidFill>
                <a:srgbClr val="000000"/>
              </a:solidFill>
              <a:latin typeface="Times New Roman"/>
            </a:endParaRPr>
          </a:p>
        </p:txBody>
      </p:sp>
      <p:sp>
        <p:nvSpPr>
          <p:cNvPr id="42" name="PlaceHolder 3"/>
          <p:cNvSpPr>
            <a:spLocks noGrp="1"/>
          </p:cNvSpPr>
          <p:nvPr>
            <p:ph type="dt" idx="27"/>
          </p:nvPr>
        </p:nvSpPr>
        <p:spPr>
          <a:xfrm>
            <a:off x="457200" y="6356520"/>
            <a:ext cx="2133000" cy="364320"/>
          </a:xfrm>
          <a:prstGeom prst="rect">
            <a:avLst/>
          </a:prstGeom>
          <a:noFill/>
          <a:ln w="0">
            <a:noFill/>
          </a:ln>
        </p:spPr>
        <p:txBody>
          <a:bodyPr lIns="91440" rIns="91440" tIns="45720" bIns="45720" anchor="ctr">
            <a:noAutofit/>
          </a:bodyPr>
          <a:lstStyle>
            <a:lvl1pPr indent="0">
              <a:buNone/>
              <a:defRPr b="0" lang="es-MX" sz="1400" spc="-1" strike="noStrike">
                <a:solidFill>
                  <a:srgbClr val="000000"/>
                </a:solidFill>
                <a:latin typeface="Times New Roman"/>
              </a:defRPr>
            </a:lvl1pPr>
          </a:lstStyle>
          <a:p>
            <a:pPr indent="0">
              <a:buNone/>
            </a:pPr>
            <a:r>
              <a:rPr b="0" lang="es-MX" sz="1400" spc="-1" strike="noStrike">
                <a:solidFill>
                  <a:srgbClr val="000000"/>
                </a:solidFill>
                <a:latin typeface="Times New Roman"/>
              </a:rPr>
              <a:t>&lt;fecha/hora&gt;</a:t>
            </a:r>
            <a:endParaRPr b="0" lang="es-MX"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2.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Relationship Id="rId3" Type="http://schemas.openxmlformats.org/officeDocument/2006/relationships/notesSlide" Target="../notesSlides/notesSlide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67" name="Grupo 1"/>
          <p:cNvGrpSpPr/>
          <p:nvPr/>
        </p:nvGrpSpPr>
        <p:grpSpPr>
          <a:xfrm>
            <a:off x="137520" y="38880"/>
            <a:ext cx="8835840" cy="6701760"/>
            <a:chOff x="137520" y="38880"/>
            <a:chExt cx="8835840" cy="6701760"/>
          </a:xfrm>
        </p:grpSpPr>
        <p:grpSp>
          <p:nvGrpSpPr>
            <p:cNvPr id="68" name="Grupo 66"/>
            <p:cNvGrpSpPr/>
            <p:nvPr/>
          </p:nvGrpSpPr>
          <p:grpSpPr>
            <a:xfrm>
              <a:off x="251640" y="849240"/>
              <a:ext cx="8721720" cy="5891400"/>
              <a:chOff x="251640" y="849240"/>
              <a:chExt cx="8721720" cy="5891400"/>
            </a:xfrm>
          </p:grpSpPr>
          <p:grpSp>
            <p:nvGrpSpPr>
              <p:cNvPr id="69" name="Grupo 67"/>
              <p:cNvGrpSpPr/>
              <p:nvPr/>
            </p:nvGrpSpPr>
            <p:grpSpPr>
              <a:xfrm>
                <a:off x="251640" y="849240"/>
                <a:ext cx="8721720" cy="5891400"/>
                <a:chOff x="251640" y="849240"/>
                <a:chExt cx="8721720" cy="5891400"/>
              </a:xfrm>
            </p:grpSpPr>
            <p:cxnSp>
              <p:nvCxnSpPr>
                <p:cNvPr id="70" name="Conector recto 69"/>
                <p:cNvCxnSpPr/>
                <p:nvPr/>
              </p:nvCxnSpPr>
              <p:spPr>
                <a:xfrm>
                  <a:off x="6404040" y="3352680"/>
                  <a:ext cx="720" cy="203760"/>
                </a:xfrm>
                <a:prstGeom prst="straightConnector1">
                  <a:avLst/>
                </a:prstGeom>
                <a:ln w="0">
                  <a:solidFill>
                    <a:srgbClr val="4a7ebb"/>
                  </a:solidFill>
                </a:ln>
              </p:spPr>
            </p:cxnSp>
            <p:grpSp>
              <p:nvGrpSpPr>
                <p:cNvPr id="71" name="Grupo 70"/>
                <p:cNvGrpSpPr/>
                <p:nvPr/>
              </p:nvGrpSpPr>
              <p:grpSpPr>
                <a:xfrm>
                  <a:off x="251640" y="849240"/>
                  <a:ext cx="8721720" cy="5891400"/>
                  <a:chOff x="251640" y="849240"/>
                  <a:chExt cx="8721720" cy="5891400"/>
                </a:xfrm>
              </p:grpSpPr>
              <p:cxnSp>
                <p:nvCxnSpPr>
                  <p:cNvPr id="72" name="Conector recto 72"/>
                  <p:cNvCxnSpPr/>
                  <p:nvPr/>
                </p:nvCxnSpPr>
                <p:spPr>
                  <a:xfrm flipH="1">
                    <a:off x="6422040" y="2472480"/>
                    <a:ext cx="4320" cy="172440"/>
                  </a:xfrm>
                  <a:prstGeom prst="straightConnector1">
                    <a:avLst/>
                  </a:prstGeom>
                  <a:ln w="0">
                    <a:solidFill>
                      <a:srgbClr val="4a7ebb"/>
                    </a:solidFill>
                  </a:ln>
                </p:spPr>
              </p:cxnSp>
              <p:grpSp>
                <p:nvGrpSpPr>
                  <p:cNvPr id="73" name="Grupo 76"/>
                  <p:cNvGrpSpPr/>
                  <p:nvPr/>
                </p:nvGrpSpPr>
                <p:grpSpPr>
                  <a:xfrm>
                    <a:off x="251640" y="849240"/>
                    <a:ext cx="8721720" cy="5891400"/>
                    <a:chOff x="251640" y="849240"/>
                    <a:chExt cx="8721720" cy="5891400"/>
                  </a:xfrm>
                </p:grpSpPr>
                <p:cxnSp>
                  <p:nvCxnSpPr>
                    <p:cNvPr id="74" name="Conector angular 77"/>
                    <p:cNvCxnSpPr/>
                    <p:nvPr/>
                  </p:nvCxnSpPr>
                  <p:spPr>
                    <a:xfrm>
                      <a:off x="990000" y="5320800"/>
                      <a:ext cx="3353760" cy="368640"/>
                    </a:xfrm>
                    <a:prstGeom prst="bentConnector3">
                      <a:avLst>
                        <a:gd name="adj1" fmla="val 50005"/>
                      </a:avLst>
                    </a:prstGeom>
                    <a:ln w="0">
                      <a:solidFill>
                        <a:srgbClr val="4a7ebb"/>
                      </a:solidFill>
                    </a:ln>
                  </p:spPr>
                </p:cxnSp>
                <p:grpSp>
                  <p:nvGrpSpPr>
                    <p:cNvPr id="75" name="Grupo 78"/>
                    <p:cNvGrpSpPr/>
                    <p:nvPr/>
                  </p:nvGrpSpPr>
                  <p:grpSpPr>
                    <a:xfrm>
                      <a:off x="251640" y="849240"/>
                      <a:ext cx="8721720" cy="5891400"/>
                      <a:chOff x="251640" y="849240"/>
                      <a:chExt cx="8721720" cy="5891400"/>
                    </a:xfrm>
                  </p:grpSpPr>
                  <p:grpSp>
                    <p:nvGrpSpPr>
                      <p:cNvPr id="76" name="Grupo 79"/>
                      <p:cNvGrpSpPr/>
                      <p:nvPr/>
                    </p:nvGrpSpPr>
                    <p:grpSpPr>
                      <a:xfrm>
                        <a:off x="251640" y="849240"/>
                        <a:ext cx="8721720" cy="5891400"/>
                        <a:chOff x="251640" y="849240"/>
                        <a:chExt cx="8721720" cy="5891400"/>
                      </a:xfrm>
                    </p:grpSpPr>
                    <p:cxnSp>
                      <p:nvCxnSpPr>
                        <p:cNvPr id="77" name="Conector recto 82"/>
                        <p:cNvCxnSpPr/>
                        <p:nvPr/>
                      </p:nvCxnSpPr>
                      <p:spPr>
                        <a:xfrm flipV="1">
                          <a:off x="5415840" y="2104560"/>
                          <a:ext cx="285120" cy="11880"/>
                        </a:xfrm>
                        <a:prstGeom prst="straightConnector1">
                          <a:avLst/>
                        </a:prstGeom>
                        <a:ln w="0">
                          <a:solidFill>
                            <a:srgbClr val="4a7ebb"/>
                          </a:solidFill>
                        </a:ln>
                      </p:spPr>
                    </p:cxnSp>
                    <p:grpSp>
                      <p:nvGrpSpPr>
                        <p:cNvPr id="78" name="Grupo 83"/>
                        <p:cNvGrpSpPr/>
                        <p:nvPr/>
                      </p:nvGrpSpPr>
                      <p:grpSpPr>
                        <a:xfrm>
                          <a:off x="251640" y="849240"/>
                          <a:ext cx="8721720" cy="5891400"/>
                          <a:chOff x="251640" y="849240"/>
                          <a:chExt cx="8721720" cy="5891400"/>
                        </a:xfrm>
                      </p:grpSpPr>
                      <p:cxnSp>
                        <p:nvCxnSpPr>
                          <p:cNvPr id="79" name="Conector recto 84"/>
                          <p:cNvCxnSpPr/>
                          <p:nvPr/>
                        </p:nvCxnSpPr>
                        <p:spPr>
                          <a:xfrm flipV="1">
                            <a:off x="3278160" y="2121120"/>
                            <a:ext cx="694800" cy="120960"/>
                          </a:xfrm>
                          <a:prstGeom prst="straightConnector1">
                            <a:avLst/>
                          </a:prstGeom>
                          <a:ln w="0">
                            <a:solidFill>
                              <a:srgbClr val="4a7ebb"/>
                            </a:solidFill>
                          </a:ln>
                        </p:spPr>
                      </p:cxnSp>
                      <p:cxnSp>
                        <p:nvCxnSpPr>
                          <p:cNvPr id="80" name="Conector recto 85"/>
                          <p:cNvCxnSpPr/>
                          <p:nvPr/>
                        </p:nvCxnSpPr>
                        <p:spPr>
                          <a:xfrm flipV="1">
                            <a:off x="3343680" y="1209960"/>
                            <a:ext cx="762120" cy="230760"/>
                          </a:xfrm>
                          <a:prstGeom prst="straightConnector1">
                            <a:avLst/>
                          </a:prstGeom>
                          <a:ln w="0">
                            <a:solidFill>
                              <a:srgbClr val="4a7ebb"/>
                            </a:solidFill>
                          </a:ln>
                        </p:spPr>
                      </p:cxnSp>
                      <p:grpSp>
                        <p:nvGrpSpPr>
                          <p:cNvPr id="81" name="Grupo 86"/>
                          <p:cNvGrpSpPr/>
                          <p:nvPr/>
                        </p:nvGrpSpPr>
                        <p:grpSpPr>
                          <a:xfrm>
                            <a:off x="251640" y="849240"/>
                            <a:ext cx="8721720" cy="5891400"/>
                            <a:chOff x="251640" y="849240"/>
                            <a:chExt cx="8721720" cy="5891400"/>
                          </a:xfrm>
                        </p:grpSpPr>
                        <p:grpSp>
                          <p:nvGrpSpPr>
                            <p:cNvPr id="82" name="368 Grupo"/>
                            <p:cNvGrpSpPr/>
                            <p:nvPr/>
                          </p:nvGrpSpPr>
                          <p:grpSpPr>
                            <a:xfrm>
                              <a:off x="251640" y="849240"/>
                              <a:ext cx="6901560" cy="5891400"/>
                              <a:chOff x="251640" y="849240"/>
                              <a:chExt cx="6901560" cy="5891400"/>
                            </a:xfrm>
                          </p:grpSpPr>
                          <p:sp>
                            <p:nvSpPr>
                              <p:cNvPr id="83" name="88 Elipse"/>
                              <p:cNvSpPr/>
                              <p:nvPr/>
                            </p:nvSpPr>
                            <p:spPr>
                              <a:xfrm>
                                <a:off x="1827000" y="1881360"/>
                                <a:ext cx="1447920" cy="71136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Condiciones de salud mejoradas</a:t>
                                </a:r>
                                <a:endParaRPr b="0" lang="es-MX" sz="700" spc="-1" strike="noStrike">
                                  <a:solidFill>
                                    <a:srgbClr val="000000"/>
                                  </a:solidFill>
                                  <a:latin typeface="Arial"/>
                                </a:endParaRPr>
                              </a:p>
                            </p:txBody>
                          </p:sp>
                          <p:grpSp>
                            <p:nvGrpSpPr>
                              <p:cNvPr id="84" name="370 Grupo"/>
                              <p:cNvGrpSpPr/>
                              <p:nvPr/>
                            </p:nvGrpSpPr>
                            <p:grpSpPr>
                              <a:xfrm>
                                <a:off x="251640" y="849240"/>
                                <a:ext cx="6901560" cy="5891400"/>
                                <a:chOff x="251640" y="849240"/>
                                <a:chExt cx="6901560" cy="5891400"/>
                              </a:xfrm>
                            </p:grpSpPr>
                            <p:sp>
                              <p:nvSpPr>
                                <p:cNvPr id="85" name="93 Rectángulo"/>
                                <p:cNvSpPr/>
                                <p:nvPr/>
                              </p:nvSpPr>
                              <p:spPr>
                                <a:xfrm>
                                  <a:off x="3441240" y="5812560"/>
                                  <a:ext cx="1661760" cy="928080"/>
                                </a:xfrm>
                                <a:prstGeom prst="rect">
                                  <a:avLst/>
                                </a:prstGeom>
                                <a:noFill/>
                                <a:ln>
                                  <a:solidFill>
                                    <a:srgbClr val="376092"/>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Mejora el rezago institucional en la formación de posgrado de recursos humanos para la salud</a:t>
                                  </a:r>
                                  <a:endParaRPr b="0" lang="es-MX" sz="700" spc="-1" strike="noStrike">
                                    <a:solidFill>
                                      <a:srgbClr val="000000"/>
                                    </a:solidFill>
                                    <a:latin typeface="Arial"/>
                                  </a:endParaRPr>
                                </a:p>
                              </p:txBody>
                            </p:sp>
                            <p:grpSp>
                              <p:nvGrpSpPr>
                                <p:cNvPr id="86" name="374 Grupo"/>
                                <p:cNvGrpSpPr/>
                                <p:nvPr/>
                              </p:nvGrpSpPr>
                              <p:grpSpPr>
                                <a:xfrm>
                                  <a:off x="251640" y="849240"/>
                                  <a:ext cx="6901560" cy="4512600"/>
                                  <a:chOff x="251640" y="849240"/>
                                  <a:chExt cx="6901560" cy="4512600"/>
                                </a:xfrm>
                              </p:grpSpPr>
                              <p:grpSp>
                                <p:nvGrpSpPr>
                                  <p:cNvPr id="87" name="376 Grupo"/>
                                  <p:cNvGrpSpPr/>
                                  <p:nvPr/>
                                </p:nvGrpSpPr>
                                <p:grpSpPr>
                                  <a:xfrm>
                                    <a:off x="251640" y="849240"/>
                                    <a:ext cx="6901560" cy="4512600"/>
                                    <a:chOff x="251640" y="849240"/>
                                    <a:chExt cx="6901560" cy="4512600"/>
                                  </a:xfrm>
                                </p:grpSpPr>
                                <p:sp>
                                  <p:nvSpPr>
                                    <p:cNvPr id="88" name="75 Elipse"/>
                                    <p:cNvSpPr/>
                                    <p:nvPr/>
                                  </p:nvSpPr>
                                  <p:spPr>
                                    <a:xfrm>
                                      <a:off x="5684400" y="2633040"/>
                                      <a:ext cx="1439280" cy="7192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Períodos de atención óptimos</a:t>
                                      </a:r>
                                      <a:endParaRPr b="0" lang="es-MX" sz="700" spc="-1" strike="noStrike">
                                        <a:solidFill>
                                          <a:srgbClr val="000000"/>
                                        </a:solidFill>
                                        <a:latin typeface="Arial"/>
                                      </a:endParaRPr>
                                    </a:p>
                                  </p:txBody>
                                </p:sp>
                                <p:sp>
                                  <p:nvSpPr>
                                    <p:cNvPr id="89" name="76 Elipse"/>
                                    <p:cNvSpPr/>
                                    <p:nvPr/>
                                  </p:nvSpPr>
                                  <p:spPr>
                                    <a:xfrm>
                                      <a:off x="3587760" y="3525480"/>
                                      <a:ext cx="1470600" cy="7534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Mejor toma de decisiones con base en la evidencia científica</a:t>
                                      </a:r>
                                      <a:endParaRPr b="0" lang="es-MX" sz="700" spc="-1" strike="noStrike">
                                        <a:solidFill>
                                          <a:srgbClr val="000000"/>
                                        </a:solidFill>
                                        <a:latin typeface="Arial"/>
                                      </a:endParaRPr>
                                    </a:p>
                                  </p:txBody>
                                </p:sp>
                                <p:sp>
                                  <p:nvSpPr>
                                    <p:cNvPr id="90" name="78 Rectángulo"/>
                                    <p:cNvSpPr/>
                                    <p:nvPr/>
                                  </p:nvSpPr>
                                  <p:spPr>
                                    <a:xfrm>
                                      <a:off x="251640" y="4466520"/>
                                      <a:ext cx="1476720" cy="853920"/>
                                    </a:xfrm>
                                    <a:prstGeom prst="rect">
                                      <a:avLst/>
                                    </a:prstGeom>
                                    <a:noFill/>
                                    <a:ln>
                                      <a:solidFill>
                                        <a:srgbClr val="376092"/>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Mejoría en el conocimiento especializado para la atención a problemas de salud </a:t>
                                      </a:r>
                                      <a:endParaRPr b="0" lang="es-MX" sz="700" spc="-1" strike="noStrike">
                                        <a:solidFill>
                                          <a:srgbClr val="000000"/>
                                        </a:solidFill>
                                        <a:latin typeface="Arial"/>
                                      </a:endParaRPr>
                                    </a:p>
                                  </p:txBody>
                                </p:sp>
                                <p:sp>
                                  <p:nvSpPr>
                                    <p:cNvPr id="91" name="80 Rectángulo"/>
                                    <p:cNvSpPr/>
                                    <p:nvPr/>
                                  </p:nvSpPr>
                                  <p:spPr>
                                    <a:xfrm>
                                      <a:off x="5676480" y="4478760"/>
                                      <a:ext cx="1476720" cy="853920"/>
                                    </a:xfrm>
                                    <a:prstGeom prst="rect">
                                      <a:avLst/>
                                    </a:prstGeom>
                                    <a:noFill/>
                                    <a:ln>
                                      <a:solidFill>
                                        <a:srgbClr val="376092"/>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Menor oferta de servicios especializados</a:t>
                                      </a:r>
                                      <a:endParaRPr b="0" lang="es-MX" sz="700" spc="-1" strike="noStrike">
                                        <a:solidFill>
                                          <a:srgbClr val="000000"/>
                                        </a:solidFill>
                                        <a:latin typeface="Arial"/>
                                      </a:endParaRPr>
                                    </a:p>
                                  </p:txBody>
                                </p:sp>
                                <p:sp>
                                  <p:nvSpPr>
                                    <p:cNvPr id="92" name="81 Rectángulo"/>
                                    <p:cNvSpPr/>
                                    <p:nvPr/>
                                  </p:nvSpPr>
                                  <p:spPr>
                                    <a:xfrm>
                                      <a:off x="3581280" y="4507920"/>
                                      <a:ext cx="1476720" cy="853920"/>
                                    </a:xfrm>
                                    <a:prstGeom prst="rect">
                                      <a:avLst/>
                                    </a:prstGeom>
                                    <a:noFill/>
                                    <a:ln>
                                      <a:solidFill>
                                        <a:srgbClr val="376092"/>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Adecuada formación de investigadores</a:t>
                                      </a:r>
                                      <a:endParaRPr b="0" lang="es-MX" sz="700" spc="-1" strike="noStrike">
                                        <a:solidFill>
                                          <a:srgbClr val="000000"/>
                                        </a:solidFill>
                                        <a:latin typeface="Arial"/>
                                      </a:endParaRPr>
                                    </a:p>
                                  </p:txBody>
                                </p:sp>
                                <p:sp>
                                  <p:nvSpPr>
                                    <p:cNvPr id="93" name="83 Elipse"/>
                                    <p:cNvSpPr/>
                                    <p:nvPr/>
                                  </p:nvSpPr>
                                  <p:spPr>
                                    <a:xfrm>
                                      <a:off x="5684400" y="3555720"/>
                                      <a:ext cx="1439280" cy="7192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Disponibilidad de los servicios especializados existentes</a:t>
                                      </a:r>
                                      <a:endParaRPr b="0" lang="es-MX" sz="700" spc="-1" strike="noStrike">
                                        <a:solidFill>
                                          <a:srgbClr val="000000"/>
                                        </a:solidFill>
                                        <a:latin typeface="Arial"/>
                                      </a:endParaRPr>
                                    </a:p>
                                  </p:txBody>
                                </p:sp>
                                <p:sp>
                                  <p:nvSpPr>
                                    <p:cNvPr id="94" name="84 Elipse"/>
                                    <p:cNvSpPr/>
                                    <p:nvPr/>
                                  </p:nvSpPr>
                                  <p:spPr>
                                    <a:xfrm>
                                      <a:off x="5702760" y="1749240"/>
                                      <a:ext cx="1439280" cy="7192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Menor gasto en salud</a:t>
                                      </a:r>
                                      <a:endParaRPr b="0" lang="es-MX" sz="700" spc="-1" strike="noStrike">
                                        <a:solidFill>
                                          <a:srgbClr val="000000"/>
                                        </a:solidFill>
                                        <a:latin typeface="Arial"/>
                                      </a:endParaRPr>
                                    </a:p>
                                  </p:txBody>
                                </p:sp>
                                <p:sp>
                                  <p:nvSpPr>
                                    <p:cNvPr id="95" name="85 Elipse"/>
                                    <p:cNvSpPr/>
                                    <p:nvPr/>
                                  </p:nvSpPr>
                                  <p:spPr>
                                    <a:xfrm>
                                      <a:off x="4105080" y="849240"/>
                                      <a:ext cx="144828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Condiciones de vida mejoradas</a:t>
                                      </a:r>
                                      <a:endParaRPr b="0" lang="es-MX" sz="700" spc="-1" strike="noStrike">
                                        <a:solidFill>
                                          <a:srgbClr val="000000"/>
                                        </a:solidFill>
                                        <a:latin typeface="Arial"/>
                                      </a:endParaRPr>
                                    </a:p>
                                  </p:txBody>
                                </p:sp>
                                <p:sp>
                                  <p:nvSpPr>
                                    <p:cNvPr id="96" name="86 Elipse"/>
                                    <p:cNvSpPr/>
                                    <p:nvPr/>
                                  </p:nvSpPr>
                                  <p:spPr>
                                    <a:xfrm>
                                      <a:off x="3969360" y="1760760"/>
                                      <a:ext cx="144828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Mejores oportunidades de trabajo e ingresos</a:t>
                                      </a:r>
                                      <a:endParaRPr b="0" lang="es-MX" sz="700" spc="-1" strike="noStrike">
                                        <a:solidFill>
                                          <a:srgbClr val="000000"/>
                                        </a:solidFill>
                                        <a:latin typeface="Arial"/>
                                      </a:endParaRPr>
                                    </a:p>
                                  </p:txBody>
                                </p:sp>
                                <p:sp>
                                  <p:nvSpPr>
                                    <p:cNvPr id="97" name="87 Elipse"/>
                                    <p:cNvSpPr/>
                                    <p:nvPr/>
                                  </p:nvSpPr>
                                  <p:spPr>
                                    <a:xfrm>
                                      <a:off x="1894320" y="1079280"/>
                                      <a:ext cx="144828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Mejor productividad laboral y escolar</a:t>
                                      </a:r>
                                      <a:endParaRPr b="0" lang="es-MX" sz="700" spc="-1" strike="noStrike">
                                        <a:solidFill>
                                          <a:srgbClr val="000000"/>
                                        </a:solidFill>
                                        <a:latin typeface="Arial"/>
                                      </a:endParaRPr>
                                    </a:p>
                                  </p:txBody>
                                </p:sp>
                                <p:sp>
                                  <p:nvSpPr>
                                    <p:cNvPr id="98" name="89 Elipse"/>
                                    <p:cNvSpPr/>
                                    <p:nvPr/>
                                  </p:nvSpPr>
                                  <p:spPr>
                                    <a:xfrm>
                                      <a:off x="2984760" y="2626560"/>
                                      <a:ext cx="144828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Menor tiempo de recuperación de los pacientes</a:t>
                                      </a:r>
                                      <a:endParaRPr b="0" lang="es-MX" sz="700" spc="-1" strike="noStrike">
                                        <a:solidFill>
                                          <a:srgbClr val="000000"/>
                                        </a:solidFill>
                                        <a:latin typeface="Arial"/>
                                      </a:endParaRPr>
                                    </a:p>
                                  </p:txBody>
                                </p:sp>
                                <p:sp>
                                  <p:nvSpPr>
                                    <p:cNvPr id="99" name="90 Elipse"/>
                                    <p:cNvSpPr/>
                                    <p:nvPr/>
                                  </p:nvSpPr>
                                  <p:spPr>
                                    <a:xfrm>
                                      <a:off x="819000" y="2626560"/>
                                      <a:ext cx="144828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Menores tasas de morbilidad y mortalidad</a:t>
                                      </a:r>
                                      <a:endParaRPr b="0" lang="es-MX" sz="700" spc="-1" strike="noStrike">
                                        <a:solidFill>
                                          <a:srgbClr val="000000"/>
                                        </a:solidFill>
                                        <a:latin typeface="Arial"/>
                                      </a:endParaRPr>
                                    </a:p>
                                  </p:txBody>
                                </p:sp>
                                <p:sp>
                                  <p:nvSpPr>
                                    <p:cNvPr id="100" name="91 Elipse"/>
                                    <p:cNvSpPr/>
                                    <p:nvPr/>
                                  </p:nvSpPr>
                                  <p:spPr>
                                    <a:xfrm>
                                      <a:off x="251640" y="3546360"/>
                                      <a:ext cx="147456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Disminución en las necesidades de personal especializado en salud</a:t>
                                      </a:r>
                                      <a:endParaRPr b="0" lang="es-MX" sz="700" spc="-1" strike="noStrike">
                                        <a:solidFill>
                                          <a:srgbClr val="000000"/>
                                        </a:solidFill>
                                        <a:latin typeface="Arial"/>
                                      </a:endParaRPr>
                                    </a:p>
                                  </p:txBody>
                                </p:sp>
                                <p:sp>
                                  <p:nvSpPr>
                                    <p:cNvPr id="101" name="92 Elipse"/>
                                    <p:cNvSpPr/>
                                    <p:nvPr/>
                                  </p:nvSpPr>
                                  <p:spPr>
                                    <a:xfrm>
                                      <a:off x="1947600" y="3283560"/>
                                      <a:ext cx="1448280" cy="7534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Diagnóstico </a:t>
                                      </a:r>
                                      <a:r>
                                        <a:rPr b="1" lang="es-MX" sz="600" spc="-1" strike="noStrike">
                                          <a:solidFill>
                                            <a:srgbClr val="000000"/>
                                          </a:solidFill>
                                          <a:latin typeface="Arial"/>
                                          <a:ea typeface="Times New Roman"/>
                                        </a:rPr>
                                        <a:t>preciso</a:t>
                                      </a:r>
                                      <a:r>
                                        <a:rPr b="1" lang="es-MX" sz="700" spc="-1" strike="noStrike">
                                          <a:solidFill>
                                            <a:srgbClr val="000000"/>
                                          </a:solidFill>
                                          <a:latin typeface="Arial"/>
                                          <a:ea typeface="Times New Roman"/>
                                        </a:rPr>
                                        <a:t> sobre enfermedades actuales y emergentes</a:t>
                                      </a:r>
                                      <a:endParaRPr b="0" lang="es-MX" sz="700" spc="-1" strike="noStrike">
                                        <a:solidFill>
                                          <a:srgbClr val="000000"/>
                                        </a:solidFill>
                                        <a:latin typeface="Arial"/>
                                      </a:endParaRPr>
                                    </a:p>
                                  </p:txBody>
                                </p:sp>
                              </p:grpSp>
                              <p:grpSp>
                                <p:nvGrpSpPr>
                                  <p:cNvPr id="102" name="393 Grupo"/>
                                  <p:cNvGrpSpPr/>
                                  <p:nvPr/>
                                </p:nvGrpSpPr>
                                <p:grpSpPr>
                                  <a:xfrm>
                                    <a:off x="983160" y="1559880"/>
                                    <a:ext cx="3853800" cy="2934720"/>
                                    <a:chOff x="983160" y="1559880"/>
                                    <a:chExt cx="3853800" cy="2934720"/>
                                  </a:xfrm>
                                </p:grpSpPr>
                                <p:cxnSp>
                                  <p:nvCxnSpPr>
                                    <p:cNvPr id="103" name="159 Conector recto"/>
                                    <p:cNvCxnSpPr/>
                                    <p:nvPr/>
                                  </p:nvCxnSpPr>
                                  <p:spPr>
                                    <a:xfrm flipV="1">
                                      <a:off x="4836600" y="1559880"/>
                                      <a:ext cx="720" cy="221400"/>
                                    </a:xfrm>
                                    <a:prstGeom prst="straightConnector1">
                                      <a:avLst/>
                                    </a:prstGeom>
                                    <a:ln w="0">
                                      <a:solidFill>
                                        <a:srgbClr val="4a7ebb"/>
                                      </a:solidFill>
                                    </a:ln>
                                  </p:spPr>
                                </p:cxnSp>
                                <p:cxnSp>
                                  <p:nvCxnSpPr>
                                    <p:cNvPr id="104" name="174 Conector angular"/>
                                    <p:cNvCxnSpPr/>
                                    <p:nvPr/>
                                  </p:nvCxnSpPr>
                                  <p:spPr>
                                    <a:xfrm flipV="1" rot="10800000">
                                      <a:off x="1550520" y="2374920"/>
                                      <a:ext cx="349920" cy="261000"/>
                                    </a:xfrm>
                                    <a:prstGeom prst="bentConnector3">
                                      <a:avLst>
                                        <a:gd name="adj1" fmla="val 49948"/>
                                      </a:avLst>
                                    </a:prstGeom>
                                    <a:ln w="0">
                                      <a:solidFill>
                                        <a:srgbClr val="4a7ebb"/>
                                      </a:solidFill>
                                    </a:ln>
                                  </p:spPr>
                                </p:cxnSp>
                                <p:cxnSp>
                                  <p:nvCxnSpPr>
                                    <p:cNvPr id="105" name="176 Conector angular"/>
                                    <p:cNvCxnSpPr/>
                                    <p:nvPr/>
                                  </p:nvCxnSpPr>
                                  <p:spPr>
                                    <a:xfrm rot="5400000">
                                      <a:off x="2746080" y="3025800"/>
                                      <a:ext cx="287280" cy="199440"/>
                                    </a:xfrm>
                                    <a:prstGeom prst="bentConnector3">
                                      <a:avLst>
                                        <a:gd name="adj1" fmla="val 50062"/>
                                      </a:avLst>
                                    </a:prstGeom>
                                    <a:ln w="0">
                                      <a:solidFill>
                                        <a:srgbClr val="4a7ebb"/>
                                      </a:solidFill>
                                    </a:ln>
                                  </p:spPr>
                                </p:cxnSp>
                                <p:cxnSp>
                                  <p:nvCxnSpPr>
                                    <p:cNvPr id="106" name="178 Conector angular"/>
                                    <p:cNvCxnSpPr/>
                                    <p:nvPr/>
                                  </p:nvCxnSpPr>
                                  <p:spPr>
                                    <a:xfrm>
                                      <a:off x="2267640" y="2981880"/>
                                      <a:ext cx="316440" cy="287280"/>
                                    </a:xfrm>
                                    <a:prstGeom prst="bentConnector3">
                                      <a:avLst>
                                        <a:gd name="adj1" fmla="val 50000"/>
                                      </a:avLst>
                                    </a:prstGeom>
                                    <a:ln w="0">
                                      <a:solidFill>
                                        <a:srgbClr val="4a7ebb"/>
                                      </a:solidFill>
                                    </a:ln>
                                  </p:spPr>
                                </p:cxnSp>
                                <p:cxnSp>
                                  <p:nvCxnSpPr>
                                    <p:cNvPr id="107" name="200 Conector recto"/>
                                    <p:cNvCxnSpPr/>
                                    <p:nvPr/>
                                  </p:nvCxnSpPr>
                                  <p:spPr>
                                    <a:xfrm flipV="1">
                                      <a:off x="3396600" y="3629160"/>
                                      <a:ext cx="405360" cy="27000"/>
                                    </a:xfrm>
                                    <a:prstGeom prst="straightConnector1">
                                      <a:avLst/>
                                    </a:prstGeom>
                                    <a:ln w="0">
                                      <a:solidFill>
                                        <a:srgbClr val="4a7ebb"/>
                                      </a:solidFill>
                                    </a:ln>
                                  </p:spPr>
                                </p:cxnSp>
                                <p:cxnSp>
                                  <p:nvCxnSpPr>
                                    <p:cNvPr id="108" name="203 Conector recto"/>
                                    <p:cNvCxnSpPr/>
                                    <p:nvPr/>
                                  </p:nvCxnSpPr>
                                  <p:spPr>
                                    <a:xfrm flipH="1" flipV="1">
                                      <a:off x="1384920" y="3589560"/>
                                      <a:ext cx="563040" cy="71640"/>
                                    </a:xfrm>
                                    <a:prstGeom prst="straightConnector1">
                                      <a:avLst/>
                                    </a:prstGeom>
                                    <a:ln w="0">
                                      <a:solidFill>
                                        <a:srgbClr val="4a7ebb"/>
                                      </a:solidFill>
                                    </a:ln>
                                  </p:spPr>
                                </p:cxnSp>
                                <p:cxnSp>
                                  <p:nvCxnSpPr>
                                    <p:cNvPr id="109" name="207 Conector recto"/>
                                    <p:cNvCxnSpPr/>
                                    <p:nvPr/>
                                  </p:nvCxnSpPr>
                                  <p:spPr>
                                    <a:xfrm flipH="1">
                                      <a:off x="4322520" y="4279680"/>
                                      <a:ext cx="1440" cy="215280"/>
                                    </a:xfrm>
                                    <a:prstGeom prst="straightConnector1">
                                      <a:avLst/>
                                    </a:prstGeom>
                                    <a:ln w="0">
                                      <a:solidFill>
                                        <a:srgbClr val="4a7ebb"/>
                                      </a:solidFill>
                                    </a:ln>
                                  </p:spPr>
                                </p:cxnSp>
                                <p:cxnSp>
                                  <p:nvCxnSpPr>
                                    <p:cNvPr id="110" name="211 Conector recto"/>
                                    <p:cNvCxnSpPr/>
                                    <p:nvPr/>
                                  </p:nvCxnSpPr>
                                  <p:spPr>
                                    <a:xfrm>
                                      <a:off x="983160" y="4257000"/>
                                      <a:ext cx="720" cy="212040"/>
                                    </a:xfrm>
                                    <a:prstGeom prst="straightConnector1">
                                      <a:avLst/>
                                    </a:prstGeom>
                                    <a:ln w="0">
                                      <a:solidFill>
                                        <a:srgbClr val="4a7ebb"/>
                                      </a:solidFill>
                                    </a:ln>
                                  </p:spPr>
                                </p:cxnSp>
                              </p:grpSp>
                            </p:grpSp>
                          </p:grpSp>
                        </p:grpSp>
                        <p:sp>
                          <p:nvSpPr>
                            <p:cNvPr id="111" name="84 Elipse"/>
                            <p:cNvSpPr/>
                            <p:nvPr/>
                          </p:nvSpPr>
                          <p:spPr>
                            <a:xfrm>
                              <a:off x="7496640" y="2629800"/>
                              <a:ext cx="141336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Instrumentación fortalecida de la política de salud</a:t>
                              </a:r>
                              <a:endParaRPr b="0" lang="es-MX" sz="700" spc="-1" strike="noStrike">
                                <a:solidFill>
                                  <a:srgbClr val="000000"/>
                                </a:solidFill>
                                <a:latin typeface="Arial"/>
                              </a:endParaRPr>
                            </a:p>
                          </p:txBody>
                        </p:sp>
                        <p:sp>
                          <p:nvSpPr>
                            <p:cNvPr id="112" name="80 Rectángulo"/>
                            <p:cNvSpPr/>
                            <p:nvPr/>
                          </p:nvSpPr>
                          <p:spPr>
                            <a:xfrm>
                              <a:off x="7496640" y="4517280"/>
                              <a:ext cx="1476720" cy="853920"/>
                            </a:xfrm>
                            <a:prstGeom prst="rect">
                              <a:avLst/>
                            </a:prstGeom>
                            <a:noFill/>
                            <a:ln>
                              <a:solidFill>
                                <a:srgbClr val="376092"/>
                              </a:solidFill>
                              <a:round/>
                            </a:ln>
                          </p:spPr>
                          <p:style>
                            <a:lnRef idx="2">
                              <a:schemeClr val="accent1">
                                <a:shade val="50000"/>
                              </a:schemeClr>
                            </a:lnRef>
                            <a:fillRef idx="1">
                              <a:schemeClr val="accent1"/>
                            </a:fillRef>
                            <a:effectRef idx="0">
                              <a:schemeClr val="accent1"/>
                            </a:effectRef>
                            <a:fontRef idx="minor"/>
                          </p:style>
                          <p:txBody>
                            <a:bodyPr numCol="1" spcCol="0" lIns="90000" rIns="90000" tIns="45000" bIns="45000" anchor="ctr">
                              <a:noAutofit/>
                            </a:bodyPr>
                            <a:p>
                              <a:pPr algn="ctr" defTabSz="914400">
                                <a:lnSpc>
                                  <a:spcPct val="100000"/>
                                </a:lnSpc>
                              </a:pPr>
                              <a:r>
                                <a:rPr b="1" lang="es-MX" sz="700" spc="-1" strike="noStrike">
                                  <a:solidFill>
                                    <a:srgbClr val="000000"/>
                                  </a:solidFill>
                                  <a:latin typeface="Arial"/>
                                  <a:ea typeface="Times New Roman"/>
                                </a:rPr>
                                <a:t>Desempeño laboral fortalecido</a:t>
                              </a:r>
                              <a:endParaRPr b="0" lang="es-MX" sz="700" spc="-1" strike="noStrike">
                                <a:solidFill>
                                  <a:srgbClr val="000000"/>
                                </a:solidFill>
                                <a:latin typeface="Arial"/>
                              </a:endParaRPr>
                            </a:p>
                          </p:txBody>
                        </p:sp>
                        <p:cxnSp>
                          <p:nvCxnSpPr>
                            <p:cNvPr id="113" name="Conector angular 90"/>
                            <p:cNvCxnSpPr/>
                            <p:nvPr/>
                          </p:nvCxnSpPr>
                          <p:spPr>
                            <a:xfrm>
                              <a:off x="7153920" y="2104560"/>
                              <a:ext cx="1051200" cy="521640"/>
                            </a:xfrm>
                            <a:prstGeom prst="bentConnector3">
                              <a:avLst>
                                <a:gd name="adj1" fmla="val 50017"/>
                              </a:avLst>
                            </a:prstGeom>
                            <a:ln w="0">
                              <a:solidFill>
                                <a:srgbClr val="4a7ebb"/>
                              </a:solidFill>
                            </a:ln>
                          </p:spPr>
                        </p:cxnSp>
                        <p:cxnSp>
                          <p:nvCxnSpPr>
                            <p:cNvPr id="114" name="Conector recto 91"/>
                            <p:cNvCxnSpPr/>
                            <p:nvPr/>
                          </p:nvCxnSpPr>
                          <p:spPr>
                            <a:xfrm>
                              <a:off x="8206200" y="3343680"/>
                              <a:ext cx="16920" cy="1179720"/>
                            </a:xfrm>
                            <a:prstGeom prst="straightConnector1">
                              <a:avLst/>
                            </a:prstGeom>
                            <a:ln w="0">
                              <a:solidFill>
                                <a:srgbClr val="4a7ebb"/>
                              </a:solidFill>
                            </a:ln>
                          </p:spPr>
                        </p:cxnSp>
                      </p:grpSp>
                    </p:grpSp>
                  </p:grpSp>
                  <p:cxnSp>
                    <p:nvCxnSpPr>
                      <p:cNvPr id="115" name="Conector angular 80"/>
                      <p:cNvCxnSpPr/>
                      <p:nvPr/>
                    </p:nvCxnSpPr>
                    <p:spPr>
                      <a:xfrm flipV="1" rot="10800000">
                        <a:off x="4320000" y="5391000"/>
                        <a:ext cx="3942360" cy="293760"/>
                      </a:xfrm>
                      <a:prstGeom prst="bentConnector3">
                        <a:avLst>
                          <a:gd name="adj1" fmla="val 50000"/>
                        </a:avLst>
                      </a:prstGeom>
                      <a:ln w="0">
                        <a:solidFill>
                          <a:srgbClr val="4a7ebb"/>
                        </a:solidFill>
                      </a:ln>
                    </p:spPr>
                  </p:cxnSp>
                  <p:cxnSp>
                    <p:nvCxnSpPr>
                      <p:cNvPr id="116" name="Conector angular 81"/>
                      <p:cNvCxnSpPr/>
                      <p:nvPr/>
                    </p:nvCxnSpPr>
                    <p:spPr>
                      <a:xfrm flipV="1" rot="10800000">
                        <a:off x="4320000" y="5338800"/>
                        <a:ext cx="2077560" cy="350280"/>
                      </a:xfrm>
                      <a:prstGeom prst="bentConnector3">
                        <a:avLst>
                          <a:gd name="adj1" fmla="val 50000"/>
                        </a:avLst>
                      </a:prstGeom>
                      <a:ln w="0">
                        <a:solidFill>
                          <a:srgbClr val="4a7ebb"/>
                        </a:solidFill>
                      </a:ln>
                    </p:spPr>
                  </p:cxnSp>
                </p:grpSp>
              </p:grpSp>
            </p:grpSp>
          </p:grpSp>
          <p:cxnSp>
            <p:nvCxnSpPr>
              <p:cNvPr id="117" name="Conector recto 68"/>
              <p:cNvCxnSpPr/>
              <p:nvPr/>
            </p:nvCxnSpPr>
            <p:spPr>
              <a:xfrm flipV="1">
                <a:off x="4309200" y="5331960"/>
                <a:ext cx="11160" cy="479880"/>
              </a:xfrm>
              <a:prstGeom prst="straightConnector1">
                <a:avLst/>
              </a:prstGeom>
              <a:ln w="0">
                <a:solidFill>
                  <a:srgbClr val="4a7ebb"/>
                </a:solidFill>
              </a:ln>
            </p:spPr>
          </p:cxnSp>
        </p:grpSp>
        <p:sp>
          <p:nvSpPr>
            <p:cNvPr id="118" name="CuadroTexto 34"/>
            <p:cNvSpPr/>
            <p:nvPr/>
          </p:nvSpPr>
          <p:spPr>
            <a:xfrm>
              <a:off x="137520" y="38880"/>
              <a:ext cx="6886800" cy="51660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0" lang="es-MX" sz="1400" spc="-1" strike="noStrike">
                  <a:solidFill>
                    <a:srgbClr val="000000"/>
                  </a:solidFill>
                  <a:latin typeface="Soberana Sans"/>
                  <a:ea typeface="Times New Roman"/>
                </a:rPr>
                <a:t>PP E010 “Formación y Capacitación de Recursos Humanos para la Salud”</a:t>
              </a:r>
              <a:endParaRPr b="0" lang="es-MX" sz="1400" spc="-1" strike="noStrike">
                <a:solidFill>
                  <a:srgbClr val="000000"/>
                </a:solidFill>
                <a:latin typeface="Arial"/>
              </a:endParaRPr>
            </a:p>
            <a:p>
              <a:pPr algn="ctr" defTabSz="914400">
                <a:lnSpc>
                  <a:spcPct val="100000"/>
                </a:lnSpc>
              </a:pPr>
              <a:r>
                <a:rPr b="1" lang="es-ES" sz="1400" spc="-1" strike="noStrike">
                  <a:solidFill>
                    <a:schemeClr val="dk1"/>
                  </a:solidFill>
                  <a:latin typeface="Calibri"/>
                  <a:ea typeface="Times New Roman"/>
                </a:rPr>
                <a:t>Árbol de Objetivos  -  MIR 2023</a:t>
              </a:r>
              <a:endParaRPr b="0" lang="es-MX" sz="1400" spc="-1" strike="noStrike">
                <a:solidFill>
                  <a:srgbClr val="000000"/>
                </a:solidFill>
                <a:latin typeface="Arial"/>
              </a:endParaRPr>
            </a:p>
          </p:txBody>
        </p:sp>
      </p:grpSp>
      <p:cxnSp>
        <p:nvCxnSpPr>
          <p:cNvPr id="119" name="207 Conector recto"/>
          <p:cNvCxnSpPr>
            <a:stCxn id="93" idx="4"/>
            <a:endCxn id="91" idx="0"/>
          </p:cNvCxnSpPr>
          <p:nvPr/>
        </p:nvCxnSpPr>
        <p:spPr>
          <a:xfrm>
            <a:off x="6404040" y="4275000"/>
            <a:ext cx="11160" cy="204120"/>
          </a:xfrm>
          <a:prstGeom prst="straightConnector1">
            <a:avLst/>
          </a:prstGeom>
          <a:ln w="0">
            <a:solidFill>
              <a:srgbClr val="4a7ebb"/>
            </a:solidFill>
          </a:ln>
        </p:spPr>
      </p:cxnSp>
      <p:sp>
        <p:nvSpPr>
          <p:cNvPr id="120" name="CuadroTexto 1024"/>
          <p:cNvSpPr/>
          <p:nvPr/>
        </p:nvSpPr>
        <p:spPr>
          <a:xfrm>
            <a:off x="539640" y="747360"/>
            <a:ext cx="1010520" cy="3639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800" spc="-1" strike="noStrike">
                <a:solidFill>
                  <a:schemeClr val="dk1"/>
                </a:solidFill>
                <a:latin typeface="Calibri"/>
              </a:rPr>
              <a:t>Fines</a:t>
            </a:r>
            <a:endParaRPr b="0" lang="es-MX" sz="1800" spc="-1" strike="noStrike">
              <a:solidFill>
                <a:srgbClr val="000000"/>
              </a:solidFill>
              <a:latin typeface="Arial"/>
            </a:endParaRPr>
          </a:p>
        </p:txBody>
      </p:sp>
      <p:sp>
        <p:nvSpPr>
          <p:cNvPr id="121" name="CuadroTexto 130"/>
          <p:cNvSpPr/>
          <p:nvPr/>
        </p:nvSpPr>
        <p:spPr>
          <a:xfrm>
            <a:off x="2051640" y="6092280"/>
            <a:ext cx="1268640" cy="3639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800" spc="-1" strike="noStrike">
                <a:solidFill>
                  <a:schemeClr val="dk1"/>
                </a:solidFill>
                <a:latin typeface="Calibri"/>
              </a:rPr>
              <a:t>Solución</a:t>
            </a:r>
            <a:endParaRPr b="0" lang="es-MX" sz="1800" spc="-1" strike="noStrike">
              <a:solidFill>
                <a:srgbClr val="000000"/>
              </a:solidFill>
              <a:latin typeface="Arial"/>
            </a:endParaRPr>
          </a:p>
        </p:txBody>
      </p:sp>
      <p:sp>
        <p:nvSpPr>
          <p:cNvPr id="122" name="73 CuadroTexto"/>
          <p:cNvSpPr/>
          <p:nvPr/>
        </p:nvSpPr>
        <p:spPr>
          <a:xfrm>
            <a:off x="4622040" y="323280"/>
            <a:ext cx="2393640" cy="27252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1" lang="es-MX" sz="1200" spc="-1" strike="noStrike">
                <a:solidFill>
                  <a:srgbClr val="0000ff"/>
                </a:solidFill>
                <a:latin typeface="Arial"/>
              </a:rPr>
              <a:t>JUNIO 27 2022</a:t>
            </a:r>
            <a:endParaRPr b="0" lang="es-MX" sz="1200" spc="-1" strike="noStrike">
              <a:solidFill>
                <a:srgbClr val="000000"/>
              </a:solidFill>
              <a:latin typeface="Arial"/>
            </a:endParaRPr>
          </a:p>
        </p:txBody>
      </p:sp>
      <p:pic>
        <p:nvPicPr>
          <p:cNvPr id="123" name="Imagen 60" descr=""/>
          <p:cNvPicPr/>
          <p:nvPr/>
        </p:nvPicPr>
        <p:blipFill>
          <a:blip r:embed="rId1"/>
          <a:srcRect l="0" t="18276" r="0" b="13152"/>
          <a:stretch/>
        </p:blipFill>
        <p:spPr>
          <a:xfrm>
            <a:off x="6477480" y="150120"/>
            <a:ext cx="2665800" cy="51264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cxnSp>
        <p:nvCxnSpPr>
          <p:cNvPr id="124" name="Conector recto 332"/>
          <p:cNvCxnSpPr/>
          <p:nvPr/>
        </p:nvCxnSpPr>
        <p:spPr>
          <a:xfrm flipH="1">
            <a:off x="7237080" y="3539880"/>
            <a:ext cx="65160" cy="720"/>
          </a:xfrm>
          <a:prstGeom prst="straightConnector1">
            <a:avLst/>
          </a:prstGeom>
          <a:ln w="0">
            <a:solidFill>
              <a:srgbClr val="4a7ebb"/>
            </a:solidFill>
          </a:ln>
        </p:spPr>
      </p:cxnSp>
      <p:grpSp>
        <p:nvGrpSpPr>
          <p:cNvPr id="125" name="Grupo 1039"/>
          <p:cNvGrpSpPr/>
          <p:nvPr/>
        </p:nvGrpSpPr>
        <p:grpSpPr>
          <a:xfrm>
            <a:off x="127080" y="752400"/>
            <a:ext cx="8836920" cy="6029280"/>
            <a:chOff x="127080" y="752400"/>
            <a:chExt cx="8836920" cy="6029280"/>
          </a:xfrm>
        </p:grpSpPr>
        <p:cxnSp>
          <p:nvCxnSpPr>
            <p:cNvPr id="126" name="Conector recto 318"/>
            <p:cNvCxnSpPr/>
            <p:nvPr/>
          </p:nvCxnSpPr>
          <p:spPr>
            <a:xfrm>
              <a:off x="154080" y="3473640"/>
              <a:ext cx="254160" cy="720"/>
            </a:xfrm>
            <a:prstGeom prst="straightConnector1">
              <a:avLst/>
            </a:prstGeom>
            <a:ln w="0">
              <a:solidFill>
                <a:srgbClr val="4a7ebb"/>
              </a:solidFill>
            </a:ln>
          </p:spPr>
        </p:cxnSp>
        <p:grpSp>
          <p:nvGrpSpPr>
            <p:cNvPr id="127" name="Grupo 1038"/>
            <p:cNvGrpSpPr/>
            <p:nvPr/>
          </p:nvGrpSpPr>
          <p:grpSpPr>
            <a:xfrm>
              <a:off x="127080" y="752400"/>
              <a:ext cx="8836920" cy="6029280"/>
              <a:chOff x="127080" y="752400"/>
              <a:chExt cx="8836920" cy="6029280"/>
            </a:xfrm>
          </p:grpSpPr>
          <p:cxnSp>
            <p:nvCxnSpPr>
              <p:cNvPr id="128" name="Conector recto 330"/>
              <p:cNvCxnSpPr/>
              <p:nvPr/>
            </p:nvCxnSpPr>
            <p:spPr>
              <a:xfrm flipH="1">
                <a:off x="7908120" y="2269800"/>
                <a:ext cx="65160" cy="720"/>
              </a:xfrm>
              <a:prstGeom prst="straightConnector1">
                <a:avLst/>
              </a:prstGeom>
              <a:ln w="0">
                <a:solidFill>
                  <a:srgbClr val="4a7ebb"/>
                </a:solidFill>
              </a:ln>
            </p:spPr>
          </p:cxnSp>
          <p:grpSp>
            <p:nvGrpSpPr>
              <p:cNvPr id="129" name="Grupo 1037"/>
              <p:cNvGrpSpPr/>
              <p:nvPr/>
            </p:nvGrpSpPr>
            <p:grpSpPr>
              <a:xfrm>
                <a:off x="127080" y="752400"/>
                <a:ext cx="8836920" cy="6029280"/>
                <a:chOff x="127080" y="752400"/>
                <a:chExt cx="8836920" cy="6029280"/>
              </a:xfrm>
            </p:grpSpPr>
            <p:cxnSp>
              <p:nvCxnSpPr>
                <p:cNvPr id="130" name="Conector recto 331"/>
                <p:cNvCxnSpPr/>
                <p:nvPr/>
              </p:nvCxnSpPr>
              <p:spPr>
                <a:xfrm flipH="1">
                  <a:off x="7912800" y="2809080"/>
                  <a:ext cx="65160" cy="720"/>
                </a:xfrm>
                <a:prstGeom prst="straightConnector1">
                  <a:avLst/>
                </a:prstGeom>
                <a:ln w="0">
                  <a:solidFill>
                    <a:srgbClr val="4a7ebb"/>
                  </a:solidFill>
                </a:ln>
              </p:spPr>
            </p:cxnSp>
            <p:grpSp>
              <p:nvGrpSpPr>
                <p:cNvPr id="131" name="Grupo 1035"/>
                <p:cNvGrpSpPr/>
                <p:nvPr/>
              </p:nvGrpSpPr>
              <p:grpSpPr>
                <a:xfrm>
                  <a:off x="127080" y="752400"/>
                  <a:ext cx="8836920" cy="6029280"/>
                  <a:chOff x="127080" y="752400"/>
                  <a:chExt cx="8836920" cy="6029280"/>
                </a:xfrm>
              </p:grpSpPr>
              <p:grpSp>
                <p:nvGrpSpPr>
                  <p:cNvPr id="132" name="Grupo 1034"/>
                  <p:cNvGrpSpPr/>
                  <p:nvPr/>
                </p:nvGrpSpPr>
                <p:grpSpPr>
                  <a:xfrm>
                    <a:off x="127080" y="752400"/>
                    <a:ext cx="8836920" cy="6029280"/>
                    <a:chOff x="127080" y="752400"/>
                    <a:chExt cx="8836920" cy="6029280"/>
                  </a:xfrm>
                </p:grpSpPr>
                <p:grpSp>
                  <p:nvGrpSpPr>
                    <p:cNvPr id="133" name="Grupo 1033"/>
                    <p:cNvGrpSpPr/>
                    <p:nvPr/>
                  </p:nvGrpSpPr>
                  <p:grpSpPr>
                    <a:xfrm>
                      <a:off x="127080" y="752400"/>
                      <a:ext cx="8836920" cy="6029280"/>
                      <a:chOff x="127080" y="752400"/>
                      <a:chExt cx="8836920" cy="6029280"/>
                    </a:xfrm>
                  </p:grpSpPr>
                  <p:grpSp>
                    <p:nvGrpSpPr>
                      <p:cNvPr id="134" name="Grupo 195"/>
                      <p:cNvGrpSpPr/>
                      <p:nvPr/>
                    </p:nvGrpSpPr>
                    <p:grpSpPr>
                      <a:xfrm>
                        <a:off x="127080" y="752400"/>
                        <a:ext cx="8836920" cy="6029280"/>
                        <a:chOff x="127080" y="752400"/>
                        <a:chExt cx="8836920" cy="6029280"/>
                      </a:xfrm>
                    </p:grpSpPr>
                    <p:grpSp>
                      <p:nvGrpSpPr>
                        <p:cNvPr id="135" name="Grupo 200"/>
                        <p:cNvGrpSpPr/>
                        <p:nvPr/>
                      </p:nvGrpSpPr>
                      <p:grpSpPr>
                        <a:xfrm>
                          <a:off x="127080" y="752400"/>
                          <a:ext cx="8836920" cy="6029280"/>
                          <a:chOff x="127080" y="752400"/>
                          <a:chExt cx="8836920" cy="6029280"/>
                        </a:xfrm>
                      </p:grpSpPr>
                      <p:cxnSp>
                        <p:nvCxnSpPr>
                          <p:cNvPr id="136" name="Conector recto 201"/>
                          <p:cNvCxnSpPr/>
                          <p:nvPr/>
                        </p:nvCxnSpPr>
                        <p:spPr>
                          <a:xfrm flipH="1">
                            <a:off x="6758640" y="3346560"/>
                            <a:ext cx="65160" cy="720"/>
                          </a:xfrm>
                          <a:prstGeom prst="straightConnector1">
                            <a:avLst/>
                          </a:prstGeom>
                          <a:ln w="0">
                            <a:solidFill>
                              <a:srgbClr val="4a7ebb"/>
                            </a:solidFill>
                          </a:ln>
                        </p:spPr>
                      </p:cxnSp>
                      <p:grpSp>
                        <p:nvGrpSpPr>
                          <p:cNvPr id="137" name="Grupo 202"/>
                          <p:cNvGrpSpPr/>
                          <p:nvPr/>
                        </p:nvGrpSpPr>
                        <p:grpSpPr>
                          <a:xfrm>
                            <a:off x="127080" y="752400"/>
                            <a:ext cx="8836920" cy="6029280"/>
                            <a:chOff x="127080" y="752400"/>
                            <a:chExt cx="8836920" cy="6029280"/>
                          </a:xfrm>
                        </p:grpSpPr>
                        <p:cxnSp>
                          <p:nvCxnSpPr>
                            <p:cNvPr id="138" name="Conector recto 203"/>
                            <p:cNvCxnSpPr/>
                            <p:nvPr/>
                          </p:nvCxnSpPr>
                          <p:spPr>
                            <a:xfrm flipH="1">
                              <a:off x="7895160" y="1760040"/>
                              <a:ext cx="73080" cy="720"/>
                            </a:xfrm>
                            <a:prstGeom prst="straightConnector1">
                              <a:avLst/>
                            </a:prstGeom>
                            <a:ln w="0">
                              <a:solidFill>
                                <a:srgbClr val="4a7ebb"/>
                              </a:solidFill>
                            </a:ln>
                          </p:spPr>
                        </p:cxnSp>
                        <p:grpSp>
                          <p:nvGrpSpPr>
                            <p:cNvPr id="139" name="Grupo 204"/>
                            <p:cNvGrpSpPr/>
                            <p:nvPr/>
                          </p:nvGrpSpPr>
                          <p:grpSpPr>
                            <a:xfrm>
                              <a:off x="127080" y="752400"/>
                              <a:ext cx="8836920" cy="6029280"/>
                              <a:chOff x="127080" y="752400"/>
                              <a:chExt cx="8836920" cy="6029280"/>
                            </a:xfrm>
                          </p:grpSpPr>
                          <p:cxnSp>
                            <p:nvCxnSpPr>
                              <p:cNvPr id="140" name="Conector recto 205"/>
                              <p:cNvCxnSpPr/>
                              <p:nvPr/>
                            </p:nvCxnSpPr>
                            <p:spPr>
                              <a:xfrm flipH="1">
                                <a:off x="6752880" y="1756800"/>
                                <a:ext cx="65160" cy="720"/>
                              </a:xfrm>
                              <a:prstGeom prst="straightConnector1">
                                <a:avLst/>
                              </a:prstGeom>
                              <a:ln w="0">
                                <a:solidFill>
                                  <a:srgbClr val="4a7ebb"/>
                                </a:solidFill>
                              </a:ln>
                            </p:spPr>
                          </p:cxnSp>
                          <p:grpSp>
                            <p:nvGrpSpPr>
                              <p:cNvPr id="141" name="Grupo 206"/>
                              <p:cNvGrpSpPr/>
                              <p:nvPr/>
                            </p:nvGrpSpPr>
                            <p:grpSpPr>
                              <a:xfrm>
                                <a:off x="127080" y="752400"/>
                                <a:ext cx="8836920" cy="6029280"/>
                                <a:chOff x="127080" y="752400"/>
                                <a:chExt cx="8836920" cy="6029280"/>
                              </a:xfrm>
                            </p:grpSpPr>
                            <p:cxnSp>
                              <p:nvCxnSpPr>
                                <p:cNvPr id="142" name="Conector recto 207"/>
                                <p:cNvCxnSpPr/>
                                <p:nvPr/>
                              </p:nvCxnSpPr>
                              <p:spPr>
                                <a:xfrm flipH="1">
                                  <a:off x="6758640" y="2821320"/>
                                  <a:ext cx="70560" cy="720"/>
                                </a:xfrm>
                                <a:prstGeom prst="straightConnector1">
                                  <a:avLst/>
                                </a:prstGeom>
                                <a:ln w="0">
                                  <a:solidFill>
                                    <a:srgbClr val="4a7ebb"/>
                                  </a:solidFill>
                                </a:ln>
                              </p:spPr>
                            </p:cxnSp>
                            <p:grpSp>
                              <p:nvGrpSpPr>
                                <p:cNvPr id="143" name="Grupo 208"/>
                                <p:cNvGrpSpPr/>
                                <p:nvPr/>
                              </p:nvGrpSpPr>
                              <p:grpSpPr>
                                <a:xfrm>
                                  <a:off x="127080" y="752400"/>
                                  <a:ext cx="8836920" cy="6029280"/>
                                  <a:chOff x="127080" y="752400"/>
                                  <a:chExt cx="8836920" cy="6029280"/>
                                </a:xfrm>
                              </p:grpSpPr>
                              <p:cxnSp>
                                <p:nvCxnSpPr>
                                  <p:cNvPr id="144" name="Conector recto 209"/>
                                  <p:cNvCxnSpPr/>
                                  <p:nvPr/>
                                </p:nvCxnSpPr>
                                <p:spPr>
                                  <a:xfrm flipH="1">
                                    <a:off x="6759720" y="2320200"/>
                                    <a:ext cx="76320" cy="720"/>
                                  </a:xfrm>
                                  <a:prstGeom prst="straightConnector1">
                                    <a:avLst/>
                                  </a:prstGeom>
                                  <a:ln w="0">
                                    <a:solidFill>
                                      <a:srgbClr val="4a7ebb"/>
                                    </a:solidFill>
                                  </a:ln>
                                </p:spPr>
                              </p:cxnSp>
                              <p:grpSp>
                                <p:nvGrpSpPr>
                                  <p:cNvPr id="145" name="Grupo 210"/>
                                  <p:cNvGrpSpPr/>
                                  <p:nvPr/>
                                </p:nvGrpSpPr>
                                <p:grpSpPr>
                                  <a:xfrm>
                                    <a:off x="127080" y="752400"/>
                                    <a:ext cx="8836920" cy="6029280"/>
                                    <a:chOff x="127080" y="752400"/>
                                    <a:chExt cx="8836920" cy="6029280"/>
                                  </a:xfrm>
                                </p:grpSpPr>
                                <p:cxnSp>
                                  <p:nvCxnSpPr>
                                    <p:cNvPr id="146" name="Conector recto 211"/>
                                    <p:cNvCxnSpPr/>
                                    <p:nvPr/>
                                  </p:nvCxnSpPr>
                                  <p:spPr>
                                    <a:xfrm>
                                      <a:off x="5613480" y="2760120"/>
                                      <a:ext cx="127800" cy="720"/>
                                    </a:xfrm>
                                    <a:prstGeom prst="straightConnector1">
                                      <a:avLst/>
                                    </a:prstGeom>
                                    <a:ln w="0">
                                      <a:solidFill>
                                        <a:srgbClr val="4a7ebb"/>
                                      </a:solidFill>
                                    </a:ln>
                                  </p:spPr>
                                </p:cxnSp>
                                <p:cxnSp>
                                  <p:nvCxnSpPr>
                                    <p:cNvPr id="147" name="Conector recto 212"/>
                                    <p:cNvCxnSpPr/>
                                    <p:nvPr/>
                                  </p:nvCxnSpPr>
                                  <p:spPr>
                                    <a:xfrm flipH="1">
                                      <a:off x="5608080" y="1751760"/>
                                      <a:ext cx="111240" cy="720"/>
                                    </a:xfrm>
                                    <a:prstGeom prst="straightConnector1">
                                      <a:avLst/>
                                    </a:prstGeom>
                                    <a:ln w="0">
                                      <a:solidFill>
                                        <a:srgbClr val="4a7ebb"/>
                                      </a:solidFill>
                                    </a:ln>
                                  </p:spPr>
                                </p:cxnSp>
                                <p:cxnSp>
                                  <p:nvCxnSpPr>
                                    <p:cNvPr id="148" name="Conector recto 213"/>
                                    <p:cNvCxnSpPr/>
                                    <p:nvPr/>
                                  </p:nvCxnSpPr>
                                  <p:spPr>
                                    <a:xfrm flipV="1">
                                      <a:off x="5608080" y="2262600"/>
                                      <a:ext cx="117000" cy="6840"/>
                                    </a:xfrm>
                                    <a:prstGeom prst="straightConnector1">
                                      <a:avLst/>
                                    </a:prstGeom>
                                    <a:ln w="0">
                                      <a:solidFill>
                                        <a:srgbClr val="4a7ebb"/>
                                      </a:solidFill>
                                    </a:ln>
                                  </p:spPr>
                                </p:cxnSp>
                                <p:grpSp>
                                  <p:nvGrpSpPr>
                                    <p:cNvPr id="149" name="Grupo 214"/>
                                    <p:cNvGrpSpPr/>
                                    <p:nvPr/>
                                  </p:nvGrpSpPr>
                                  <p:grpSpPr>
                                    <a:xfrm>
                                      <a:off x="127080" y="752400"/>
                                      <a:ext cx="8836920" cy="6029280"/>
                                      <a:chOff x="127080" y="752400"/>
                                      <a:chExt cx="8836920" cy="6029280"/>
                                    </a:xfrm>
                                  </p:grpSpPr>
                                  <p:cxnSp>
                                    <p:nvCxnSpPr>
                                      <p:cNvPr id="150" name="Conector recto 215"/>
                                      <p:cNvCxnSpPr/>
                                      <p:nvPr/>
                                    </p:nvCxnSpPr>
                                    <p:spPr>
                                      <a:xfrm>
                                        <a:off x="4378680" y="3327480"/>
                                        <a:ext cx="175680" cy="720"/>
                                      </a:xfrm>
                                      <a:prstGeom prst="straightConnector1">
                                        <a:avLst/>
                                      </a:prstGeom>
                                      <a:ln w="0">
                                        <a:solidFill>
                                          <a:srgbClr val="4a7ebb"/>
                                        </a:solidFill>
                                      </a:ln>
                                    </p:spPr>
                                  </p:cxnSp>
                                  <p:grpSp>
                                    <p:nvGrpSpPr>
                                      <p:cNvPr id="151" name="Grupo 216"/>
                                      <p:cNvGrpSpPr/>
                                      <p:nvPr/>
                                    </p:nvGrpSpPr>
                                    <p:grpSpPr>
                                      <a:xfrm>
                                        <a:off x="127080" y="752400"/>
                                        <a:ext cx="8836920" cy="6029280"/>
                                        <a:chOff x="127080" y="752400"/>
                                        <a:chExt cx="8836920" cy="6029280"/>
                                      </a:xfrm>
                                    </p:grpSpPr>
                                    <p:cxnSp>
                                      <p:nvCxnSpPr>
                                        <p:cNvPr id="152" name="Conector recto 217"/>
                                        <p:cNvCxnSpPr/>
                                        <p:nvPr/>
                                      </p:nvCxnSpPr>
                                      <p:spPr>
                                        <a:xfrm>
                                          <a:off x="4362480" y="2813400"/>
                                          <a:ext cx="175680" cy="720"/>
                                        </a:xfrm>
                                        <a:prstGeom prst="straightConnector1">
                                          <a:avLst/>
                                        </a:prstGeom>
                                        <a:ln w="0">
                                          <a:solidFill>
                                            <a:srgbClr val="4a7ebb"/>
                                          </a:solidFill>
                                        </a:ln>
                                      </p:spPr>
                                    </p:cxnSp>
                                    <p:grpSp>
                                      <p:nvGrpSpPr>
                                        <p:cNvPr id="153" name="Grupo 218"/>
                                        <p:cNvGrpSpPr/>
                                        <p:nvPr/>
                                      </p:nvGrpSpPr>
                                      <p:grpSpPr>
                                        <a:xfrm>
                                          <a:off x="127080" y="752400"/>
                                          <a:ext cx="8836920" cy="6029280"/>
                                          <a:chOff x="127080" y="752400"/>
                                          <a:chExt cx="8836920" cy="6029280"/>
                                        </a:xfrm>
                                      </p:grpSpPr>
                                      <p:cxnSp>
                                        <p:nvCxnSpPr>
                                          <p:cNvPr id="154" name="Conector recto 219"/>
                                          <p:cNvCxnSpPr/>
                                          <p:nvPr/>
                                        </p:nvCxnSpPr>
                                        <p:spPr>
                                          <a:xfrm flipH="1">
                                            <a:off x="127080" y="1751760"/>
                                            <a:ext cx="323280" cy="720"/>
                                          </a:xfrm>
                                          <a:prstGeom prst="straightConnector1">
                                            <a:avLst/>
                                          </a:prstGeom>
                                          <a:ln w="0">
                                            <a:solidFill>
                                              <a:srgbClr val="4a7ebb"/>
                                            </a:solidFill>
                                          </a:ln>
                                        </p:spPr>
                                      </p:cxnSp>
                                      <p:grpSp>
                                        <p:nvGrpSpPr>
                                          <p:cNvPr id="155" name="Grupo 220"/>
                                          <p:cNvGrpSpPr/>
                                          <p:nvPr/>
                                        </p:nvGrpSpPr>
                                        <p:grpSpPr>
                                          <a:xfrm>
                                            <a:off x="127080" y="752400"/>
                                            <a:ext cx="8836920" cy="6029280"/>
                                            <a:chOff x="127080" y="752400"/>
                                            <a:chExt cx="8836920" cy="6029280"/>
                                          </a:xfrm>
                                        </p:grpSpPr>
                                        <p:cxnSp>
                                          <p:nvCxnSpPr>
                                            <p:cNvPr id="156" name="Conector recto 221"/>
                                            <p:cNvCxnSpPr/>
                                            <p:nvPr/>
                                          </p:nvCxnSpPr>
                                          <p:spPr>
                                            <a:xfrm>
                                              <a:off x="4351320" y="1804680"/>
                                              <a:ext cx="165240" cy="720"/>
                                            </a:xfrm>
                                            <a:prstGeom prst="straightConnector1">
                                              <a:avLst/>
                                            </a:prstGeom>
                                            <a:ln w="0">
                                              <a:solidFill>
                                                <a:srgbClr val="4a7ebb"/>
                                              </a:solidFill>
                                            </a:ln>
                                          </p:spPr>
                                        </p:cxnSp>
                                        <p:grpSp>
                                          <p:nvGrpSpPr>
                                            <p:cNvPr id="157" name="Grupo 222"/>
                                            <p:cNvGrpSpPr/>
                                            <p:nvPr/>
                                          </p:nvGrpSpPr>
                                          <p:grpSpPr>
                                            <a:xfrm>
                                              <a:off x="127080" y="752400"/>
                                              <a:ext cx="8836920" cy="6029280"/>
                                              <a:chOff x="127080" y="752400"/>
                                              <a:chExt cx="8836920" cy="6029280"/>
                                            </a:xfrm>
                                          </p:grpSpPr>
                                          <p:cxnSp>
                                            <p:nvCxnSpPr>
                                              <p:cNvPr id="158" name="Conector recto 223"/>
                                              <p:cNvCxnSpPr/>
                                              <p:nvPr/>
                                            </p:nvCxnSpPr>
                                            <p:spPr>
                                              <a:xfrm>
                                                <a:off x="3750120" y="1995120"/>
                                                <a:ext cx="21960" cy="3680640"/>
                                              </a:xfrm>
                                              <a:prstGeom prst="straightConnector1">
                                                <a:avLst/>
                                              </a:prstGeom>
                                              <a:ln w="0">
                                                <a:solidFill>
                                                  <a:srgbClr val="4a7ebb"/>
                                                </a:solidFill>
                                              </a:ln>
                                            </p:spPr>
                                          </p:cxnSp>
                                          <p:grpSp>
                                            <p:nvGrpSpPr>
                                              <p:cNvPr id="159" name="Grupo 224"/>
                                              <p:cNvGrpSpPr/>
                                              <p:nvPr/>
                                            </p:nvGrpSpPr>
                                            <p:grpSpPr>
                                              <a:xfrm>
                                                <a:off x="127080" y="752400"/>
                                                <a:ext cx="8836920" cy="6029280"/>
                                                <a:chOff x="127080" y="752400"/>
                                                <a:chExt cx="8836920" cy="6029280"/>
                                              </a:xfrm>
                                            </p:grpSpPr>
                                            <p:cxnSp>
                                              <p:nvCxnSpPr>
                                                <p:cNvPr id="160" name="Conector recto 225"/>
                                                <p:cNvCxnSpPr/>
                                                <p:nvPr/>
                                              </p:nvCxnSpPr>
                                              <p:spPr>
                                                <a:xfrm>
                                                  <a:off x="2154240" y="5658120"/>
                                                  <a:ext cx="228240" cy="720"/>
                                                </a:xfrm>
                                                <a:prstGeom prst="straightConnector1">
                                                  <a:avLst/>
                                                </a:prstGeom>
                                                <a:ln w="0">
                                                  <a:solidFill>
                                                    <a:srgbClr val="4a7ebb"/>
                                                  </a:solidFill>
                                                </a:ln>
                                              </p:spPr>
                                            </p:cxnSp>
                                            <p:grpSp>
                                              <p:nvGrpSpPr>
                                                <p:cNvPr id="161" name="Grupo 226"/>
                                                <p:cNvGrpSpPr/>
                                                <p:nvPr/>
                                              </p:nvGrpSpPr>
                                              <p:grpSpPr>
                                                <a:xfrm>
                                                  <a:off x="127080" y="752400"/>
                                                  <a:ext cx="8836920" cy="6029280"/>
                                                  <a:chOff x="127080" y="752400"/>
                                                  <a:chExt cx="8836920" cy="6029280"/>
                                                </a:xfrm>
                                              </p:grpSpPr>
                                              <p:cxnSp>
                                                <p:nvCxnSpPr>
                                                  <p:cNvPr id="162" name="Conector recto 227"/>
                                                  <p:cNvCxnSpPr/>
                                                  <p:nvPr/>
                                                </p:nvCxnSpPr>
                                                <p:spPr>
                                                  <a:xfrm>
                                                    <a:off x="127080" y="6597000"/>
                                                    <a:ext cx="201600" cy="720"/>
                                                  </a:xfrm>
                                                  <a:prstGeom prst="straightConnector1">
                                                    <a:avLst/>
                                                  </a:prstGeom>
                                                  <a:ln w="0">
                                                    <a:solidFill>
                                                      <a:srgbClr val="4a7ebb"/>
                                                    </a:solidFill>
                                                  </a:ln>
                                                </p:spPr>
                                              </p:cxnSp>
                                              <p:grpSp>
                                                <p:nvGrpSpPr>
                                                  <p:cNvPr id="163" name="Grupo 228"/>
                                                  <p:cNvGrpSpPr/>
                                                  <p:nvPr/>
                                                </p:nvGrpSpPr>
                                                <p:grpSpPr>
                                                  <a:xfrm>
                                                    <a:off x="127080" y="752400"/>
                                                    <a:ext cx="8836920" cy="6029280"/>
                                                    <a:chOff x="127080" y="752400"/>
                                                    <a:chExt cx="8836920" cy="6029280"/>
                                                  </a:xfrm>
                                                </p:grpSpPr>
                                                <p:cxnSp>
                                                  <p:nvCxnSpPr>
                                                    <p:cNvPr id="164" name="Conector recto 229"/>
                                                    <p:cNvCxnSpPr/>
                                                    <p:nvPr/>
                                                  </p:nvCxnSpPr>
                                                  <p:spPr>
                                                    <a:xfrm flipH="1">
                                                      <a:off x="127080" y="4158360"/>
                                                      <a:ext cx="281160" cy="1800"/>
                                                    </a:xfrm>
                                                    <a:prstGeom prst="straightConnector1">
                                                      <a:avLst/>
                                                    </a:prstGeom>
                                                    <a:ln w="0">
                                                      <a:solidFill>
                                                        <a:srgbClr val="4a7ebb"/>
                                                      </a:solidFill>
                                                    </a:ln>
                                                  </p:spPr>
                                                </p:cxnSp>
                                                <p:grpSp>
                                                  <p:nvGrpSpPr>
                                                    <p:cNvPr id="165" name="Grupo 230"/>
                                                    <p:cNvGrpSpPr/>
                                                    <p:nvPr/>
                                                  </p:nvGrpSpPr>
                                                  <p:grpSpPr>
                                                    <a:xfrm>
                                                      <a:off x="127080" y="752400"/>
                                                      <a:ext cx="8836920" cy="6029280"/>
                                                      <a:chOff x="127080" y="752400"/>
                                                      <a:chExt cx="8836920" cy="6029280"/>
                                                    </a:xfrm>
                                                  </p:grpSpPr>
                                                  <p:cxnSp>
                                                    <p:nvCxnSpPr>
                                                      <p:cNvPr id="166" name="Conector recto 231"/>
                                                      <p:cNvCxnSpPr/>
                                                      <p:nvPr/>
                                                    </p:nvCxnSpPr>
                                                    <p:spPr>
                                                      <a:xfrm>
                                                        <a:off x="4362840" y="2260440"/>
                                                        <a:ext cx="149400" cy="720"/>
                                                      </a:xfrm>
                                                      <a:prstGeom prst="straightConnector1">
                                                        <a:avLst/>
                                                      </a:prstGeom>
                                                      <a:ln w="0">
                                                        <a:solidFill>
                                                          <a:srgbClr val="4a7ebb"/>
                                                        </a:solidFill>
                                                      </a:ln>
                                                    </p:spPr>
                                                  </p:cxnSp>
                                                  <p:grpSp>
                                                    <p:nvGrpSpPr>
                                                      <p:cNvPr id="167" name="Grupo 232"/>
                                                      <p:cNvGrpSpPr/>
                                                      <p:nvPr/>
                                                    </p:nvGrpSpPr>
                                                    <p:grpSpPr>
                                                      <a:xfrm>
                                                        <a:off x="127080" y="752400"/>
                                                        <a:ext cx="8836920" cy="6029280"/>
                                                        <a:chOff x="127080" y="752400"/>
                                                        <a:chExt cx="8836920" cy="6029280"/>
                                                      </a:xfrm>
                                                    </p:grpSpPr>
                                                    <p:grpSp>
                                                      <p:nvGrpSpPr>
                                                        <p:cNvPr id="168" name="Grupo 233"/>
                                                        <p:cNvGrpSpPr/>
                                                        <p:nvPr/>
                                                      </p:nvGrpSpPr>
                                                      <p:grpSpPr>
                                                        <a:xfrm>
                                                          <a:off x="127080" y="4780800"/>
                                                          <a:ext cx="243720" cy="1179720"/>
                                                          <a:chOff x="127080" y="4780800"/>
                                                          <a:chExt cx="243720" cy="1179720"/>
                                                        </a:xfrm>
                                                      </p:grpSpPr>
                                                      <p:cxnSp>
                                                        <p:nvCxnSpPr>
                                                          <p:cNvPr id="169" name="Conector recto 315"/>
                                                          <p:cNvCxnSpPr/>
                                                          <p:nvPr/>
                                                        </p:nvCxnSpPr>
                                                        <p:spPr>
                                                          <a:xfrm>
                                                            <a:off x="127080" y="4780800"/>
                                                            <a:ext cx="244080" cy="720"/>
                                                          </a:xfrm>
                                                          <a:prstGeom prst="straightConnector1">
                                                            <a:avLst/>
                                                          </a:prstGeom>
                                                          <a:ln w="0">
                                                            <a:solidFill>
                                                              <a:srgbClr val="4a7ebb"/>
                                                            </a:solidFill>
                                                          </a:ln>
                                                        </p:spPr>
                                                      </p:cxnSp>
                                                      <p:cxnSp>
                                                        <p:nvCxnSpPr>
                                                          <p:cNvPr id="170" name="Conector recto 316"/>
                                                          <p:cNvCxnSpPr/>
                                                          <p:nvPr/>
                                                        </p:nvCxnSpPr>
                                                        <p:spPr>
                                                          <a:xfrm>
                                                            <a:off x="135720" y="5372280"/>
                                                            <a:ext cx="207000" cy="720"/>
                                                          </a:xfrm>
                                                          <a:prstGeom prst="straightConnector1">
                                                            <a:avLst/>
                                                          </a:prstGeom>
                                                          <a:ln w="0">
                                                            <a:solidFill>
                                                              <a:srgbClr val="4a7ebb"/>
                                                            </a:solidFill>
                                                          </a:ln>
                                                        </p:spPr>
                                                      </p:cxnSp>
                                                      <p:cxnSp>
                                                        <p:nvCxnSpPr>
                                                          <p:cNvPr id="171" name="Conector recto 317"/>
                                                          <p:cNvCxnSpPr/>
                                                          <p:nvPr/>
                                                        </p:nvCxnSpPr>
                                                        <p:spPr>
                                                          <a:xfrm>
                                                            <a:off x="144360" y="5954040"/>
                                                            <a:ext cx="202320" cy="6840"/>
                                                          </a:xfrm>
                                                          <a:prstGeom prst="straightConnector1">
                                                            <a:avLst/>
                                                          </a:prstGeom>
                                                          <a:ln w="0">
                                                            <a:solidFill>
                                                              <a:srgbClr val="4a7ebb"/>
                                                            </a:solidFill>
                                                          </a:ln>
                                                        </p:spPr>
                                                      </p:cxnSp>
                                                    </p:grpSp>
                                                    <p:grpSp>
                                                      <p:nvGrpSpPr>
                                                        <p:cNvPr id="172" name="Grupo 234"/>
                                                        <p:cNvGrpSpPr/>
                                                        <p:nvPr/>
                                                      </p:nvGrpSpPr>
                                                      <p:grpSpPr>
                                                        <a:xfrm>
                                                          <a:off x="127080" y="752400"/>
                                                          <a:ext cx="8836920" cy="6029280"/>
                                                          <a:chOff x="127080" y="752400"/>
                                                          <a:chExt cx="8836920" cy="6029280"/>
                                                        </a:xfrm>
                                                      </p:grpSpPr>
                                                      <p:cxnSp>
                                                        <p:nvCxnSpPr>
                                                          <p:cNvPr id="173" name="Conector recto 235"/>
                                                          <p:cNvCxnSpPr/>
                                                          <p:nvPr/>
                                                        </p:nvCxnSpPr>
                                                        <p:spPr>
                                                          <a:xfrm flipH="1">
                                                            <a:off x="144360" y="2464200"/>
                                                            <a:ext cx="244080" cy="720"/>
                                                          </a:xfrm>
                                                          <a:prstGeom prst="straightConnector1">
                                                            <a:avLst/>
                                                          </a:prstGeom>
                                                          <a:ln w="0">
                                                            <a:solidFill>
                                                              <a:srgbClr val="4a7ebb"/>
                                                            </a:solidFill>
                                                          </a:ln>
                                                        </p:spPr>
                                                      </p:cxnSp>
                                                      <p:cxnSp>
                                                        <p:nvCxnSpPr>
                                                          <p:cNvPr id="174" name="Conector recto 236"/>
                                                          <p:cNvCxnSpPr/>
                                                          <p:nvPr/>
                                                        </p:nvCxnSpPr>
                                                        <p:spPr>
                                                          <a:xfrm>
                                                            <a:off x="135720" y="2954160"/>
                                                            <a:ext cx="254160" cy="720"/>
                                                          </a:xfrm>
                                                          <a:prstGeom prst="straightConnector1">
                                                            <a:avLst/>
                                                          </a:prstGeom>
                                                          <a:ln w="0">
                                                            <a:solidFill>
                                                              <a:srgbClr val="4a7ebb"/>
                                                            </a:solidFill>
                                                          </a:ln>
                                                        </p:spPr>
                                                      </p:cxnSp>
                                                      <p:grpSp>
                                                        <p:nvGrpSpPr>
                                                          <p:cNvPr id="175" name="Grupo 237"/>
                                                          <p:cNvGrpSpPr/>
                                                          <p:nvPr/>
                                                        </p:nvGrpSpPr>
                                                        <p:grpSpPr>
                                                          <a:xfrm>
                                                            <a:off x="127080" y="752400"/>
                                                            <a:ext cx="8836920" cy="6029280"/>
                                                            <a:chOff x="127080" y="752400"/>
                                                            <a:chExt cx="8836920" cy="6029280"/>
                                                          </a:xfrm>
                                                        </p:grpSpPr>
                                                        <p:cxnSp>
                                                          <p:nvCxnSpPr>
                                                            <p:cNvPr id="176" name="Conector recto 238"/>
                                                            <p:cNvCxnSpPr/>
                                                            <p:nvPr/>
                                                          </p:nvCxnSpPr>
                                                          <p:spPr>
                                                            <a:xfrm>
                                                              <a:off x="3396600" y="4974480"/>
                                                              <a:ext cx="376200" cy="6840"/>
                                                            </a:xfrm>
                                                            <a:prstGeom prst="straightConnector1">
                                                              <a:avLst/>
                                                            </a:prstGeom>
                                                            <a:ln w="0">
                                                              <a:solidFill>
                                                                <a:srgbClr val="4a7ebb"/>
                                                              </a:solidFill>
                                                            </a:ln>
                                                          </p:spPr>
                                                        </p:cxnSp>
                                                        <p:cxnSp>
                                                          <p:nvCxnSpPr>
                                                            <p:cNvPr id="177" name="Conector recto 239"/>
                                                            <p:cNvCxnSpPr/>
                                                            <p:nvPr/>
                                                          </p:nvCxnSpPr>
                                                          <p:spPr>
                                                            <a:xfrm>
                                                              <a:off x="3353400" y="5627520"/>
                                                              <a:ext cx="425160" cy="720"/>
                                                            </a:xfrm>
                                                            <a:prstGeom prst="straightConnector1">
                                                              <a:avLst/>
                                                            </a:prstGeom>
                                                            <a:ln w="0">
                                                              <a:solidFill>
                                                                <a:srgbClr val="4a7ebb"/>
                                                              </a:solidFill>
                                                            </a:ln>
                                                          </p:spPr>
                                                        </p:cxnSp>
                                                        <p:grpSp>
                                                          <p:nvGrpSpPr>
                                                            <p:cNvPr id="178" name="Grupo 240"/>
                                                            <p:cNvGrpSpPr/>
                                                            <p:nvPr/>
                                                          </p:nvGrpSpPr>
                                                          <p:grpSpPr>
                                                            <a:xfrm>
                                                              <a:off x="127080" y="752400"/>
                                                              <a:ext cx="8836920" cy="6029280"/>
                                                              <a:chOff x="127080" y="752400"/>
                                                              <a:chExt cx="8836920" cy="6029280"/>
                                                            </a:xfrm>
                                                          </p:grpSpPr>
                                                          <p:cxnSp>
                                                            <p:nvCxnSpPr>
                                                              <p:cNvPr id="179" name="Conector recto 241"/>
                                                              <p:cNvCxnSpPr/>
                                                              <p:nvPr/>
                                                            </p:nvCxnSpPr>
                                                            <p:spPr>
                                                              <a:xfrm>
                                                                <a:off x="2162880" y="4984560"/>
                                                                <a:ext cx="244080" cy="7200"/>
                                                              </a:xfrm>
                                                              <a:prstGeom prst="straightConnector1">
                                                                <a:avLst/>
                                                              </a:prstGeom>
                                                              <a:ln w="0">
                                                                <a:solidFill>
                                                                  <a:srgbClr val="4a7ebb"/>
                                                                </a:solidFill>
                                                              </a:ln>
                                                            </p:spPr>
                                                          </p:cxnSp>
                                                          <p:grpSp>
                                                            <p:nvGrpSpPr>
                                                              <p:cNvPr id="180" name="Grupo 242"/>
                                                              <p:cNvGrpSpPr/>
                                                              <p:nvPr/>
                                                            </p:nvGrpSpPr>
                                                            <p:grpSpPr>
                                                              <a:xfrm>
                                                                <a:off x="127080" y="752400"/>
                                                                <a:ext cx="8836920" cy="6029280"/>
                                                                <a:chOff x="127080" y="752400"/>
                                                                <a:chExt cx="8836920" cy="6029280"/>
                                                              </a:xfrm>
                                                            </p:grpSpPr>
                                                            <p:cxnSp>
                                                              <p:nvCxnSpPr>
                                                                <p:cNvPr id="181" name="Conector recto 243"/>
                                                                <p:cNvCxnSpPr/>
                                                                <p:nvPr/>
                                                              </p:nvCxnSpPr>
                                                              <p:spPr>
                                                                <a:xfrm>
                                                                  <a:off x="3370680" y="4505040"/>
                                                                  <a:ext cx="407880" cy="720"/>
                                                                </a:xfrm>
                                                                <a:prstGeom prst="straightConnector1">
                                                                  <a:avLst/>
                                                                </a:prstGeom>
                                                                <a:ln w="0">
                                                                  <a:solidFill>
                                                                    <a:srgbClr val="4a7ebb"/>
                                                                  </a:solidFill>
                                                                </a:ln>
                                                              </p:spPr>
                                                            </p:cxnSp>
                                                            <p:grpSp>
                                                              <p:nvGrpSpPr>
                                                                <p:cNvPr id="182" name="Grupo 244"/>
                                                                <p:cNvGrpSpPr/>
                                                                <p:nvPr/>
                                                              </p:nvGrpSpPr>
                                                              <p:grpSpPr>
                                                                <a:xfrm>
                                                                  <a:off x="127080" y="752400"/>
                                                                  <a:ext cx="8836920" cy="6029280"/>
                                                                  <a:chOff x="127080" y="752400"/>
                                                                  <a:chExt cx="8836920" cy="6029280"/>
                                                                </a:xfrm>
                                                              </p:grpSpPr>
                                                              <p:cxnSp>
                                                                <p:nvCxnSpPr>
                                                                  <p:cNvPr id="183" name="Conector recto 245"/>
                                                                  <p:cNvCxnSpPr/>
                                                                  <p:nvPr/>
                                                                </p:nvCxnSpPr>
                                                                <p:spPr>
                                                                  <a:xfrm>
                                                                    <a:off x="2162880" y="4433760"/>
                                                                    <a:ext cx="244080" cy="720"/>
                                                                  </a:xfrm>
                                                                  <a:prstGeom prst="straightConnector1">
                                                                    <a:avLst/>
                                                                  </a:prstGeom>
                                                                  <a:ln w="0">
                                                                    <a:solidFill>
                                                                      <a:srgbClr val="4a7ebb"/>
                                                                    </a:solidFill>
                                                                  </a:ln>
                                                                </p:spPr>
                                                              </p:cxnSp>
                                                              <p:grpSp>
                                                                <p:nvGrpSpPr>
                                                                  <p:cNvPr id="184" name="Grupo 246"/>
                                                                  <p:cNvGrpSpPr/>
                                                                  <p:nvPr/>
                                                                </p:nvGrpSpPr>
                                                                <p:grpSpPr>
                                                                  <a:xfrm>
                                                                    <a:off x="127080" y="752400"/>
                                                                    <a:ext cx="8836920" cy="6029280"/>
                                                                    <a:chOff x="127080" y="752400"/>
                                                                    <a:chExt cx="8836920" cy="6029280"/>
                                                                  </a:xfrm>
                                                                </p:grpSpPr>
                                                                <p:grpSp>
                                                                  <p:nvGrpSpPr>
                                                                    <p:cNvPr id="185" name="Grupo 247"/>
                                                                    <p:cNvGrpSpPr/>
                                                                    <p:nvPr/>
                                                                  </p:nvGrpSpPr>
                                                                  <p:grpSpPr>
                                                                    <a:xfrm>
                                                                      <a:off x="2154240" y="2311200"/>
                                                                      <a:ext cx="1611720" cy="1632960"/>
                                                                      <a:chOff x="2154240" y="2311200"/>
                                                                      <a:chExt cx="1611720" cy="1632960"/>
                                                                    </a:xfrm>
                                                                  </p:grpSpPr>
                                                                  <p:cxnSp>
                                                                    <p:nvCxnSpPr>
                                                                      <p:cNvPr id="186" name="Conector recto 307"/>
                                                                      <p:cNvCxnSpPr/>
                                                                      <p:nvPr/>
                                                                    </p:nvCxnSpPr>
                                                                    <p:spPr>
                                                                      <a:xfrm flipV="1">
                                                                        <a:off x="2162880" y="2311200"/>
                                                                        <a:ext cx="286200" cy="7200"/>
                                                                      </a:xfrm>
                                                                      <a:prstGeom prst="straightConnector1">
                                                                        <a:avLst/>
                                                                      </a:prstGeom>
                                                                      <a:ln w="0">
                                                                        <a:solidFill>
                                                                          <a:srgbClr val="4a7ebb"/>
                                                                        </a:solidFill>
                                                                      </a:ln>
                                                                    </p:spPr>
                                                                  </p:cxnSp>
                                                                  <p:cxnSp>
                                                                    <p:nvCxnSpPr>
                                                                      <p:cNvPr id="187" name="Conector recto 308"/>
                                                                      <p:cNvCxnSpPr/>
                                                                      <p:nvPr/>
                                                                    </p:nvCxnSpPr>
                                                                    <p:spPr>
                                                                      <a:xfrm flipV="1">
                                                                        <a:off x="2162880" y="2862360"/>
                                                                        <a:ext cx="265320" cy="6840"/>
                                                                      </a:xfrm>
                                                                      <a:prstGeom prst="straightConnector1">
                                                                        <a:avLst/>
                                                                      </a:prstGeom>
                                                                      <a:ln w="0">
                                                                        <a:solidFill>
                                                                          <a:srgbClr val="4a7ebb"/>
                                                                        </a:solidFill>
                                                                      </a:ln>
                                                                    </p:spPr>
                                                                  </p:cxnSp>
                                                                  <p:cxnSp>
                                                                    <p:nvCxnSpPr>
                                                                      <p:cNvPr id="188" name="Conector recto 309"/>
                                                                      <p:cNvCxnSpPr/>
                                                                      <p:nvPr/>
                                                                    </p:nvCxnSpPr>
                                                                    <p:spPr>
                                                                      <a:xfrm>
                                                                        <a:off x="2154240" y="3393000"/>
                                                                        <a:ext cx="259920" cy="720"/>
                                                                      </a:xfrm>
                                                                      <a:prstGeom prst="straightConnector1">
                                                                        <a:avLst/>
                                                                      </a:prstGeom>
                                                                      <a:ln w="0">
                                                                        <a:solidFill>
                                                                          <a:srgbClr val="4a7ebb"/>
                                                                        </a:solidFill>
                                                                      </a:ln>
                                                                    </p:spPr>
                                                                  </p:cxnSp>
                                                                  <p:cxnSp>
                                                                    <p:nvCxnSpPr>
                                                                      <p:cNvPr id="189" name="Conector recto 310"/>
                                                                      <p:cNvCxnSpPr/>
                                                                      <p:nvPr/>
                                                                    </p:nvCxnSpPr>
                                                                    <p:spPr>
                                                                      <a:xfrm>
                                                                        <a:off x="2162880" y="3943800"/>
                                                                        <a:ext cx="275760" cy="720"/>
                                                                      </a:xfrm>
                                                                      <a:prstGeom prst="straightConnector1">
                                                                        <a:avLst/>
                                                                      </a:prstGeom>
                                                                      <a:ln w="0">
                                                                        <a:solidFill>
                                                                          <a:srgbClr val="4a7ebb"/>
                                                                        </a:solidFill>
                                                                      </a:ln>
                                                                    </p:spPr>
                                                                  </p:cxnSp>
                                                                  <p:cxnSp>
                                                                    <p:nvCxnSpPr>
                                                                      <p:cNvPr id="190" name="Conector recto 311"/>
                                                                      <p:cNvCxnSpPr/>
                                                                      <p:nvPr/>
                                                                    </p:nvCxnSpPr>
                                                                    <p:spPr>
                                                                      <a:xfrm>
                                                                        <a:off x="3405240" y="2321640"/>
                                                                        <a:ext cx="345960" cy="720"/>
                                                                      </a:xfrm>
                                                                      <a:prstGeom prst="straightConnector1">
                                                                        <a:avLst/>
                                                                      </a:prstGeom>
                                                                      <a:ln w="0">
                                                                        <a:solidFill>
                                                                          <a:srgbClr val="4a7ebb"/>
                                                                        </a:solidFill>
                                                                      </a:ln>
                                                                    </p:spPr>
                                                                  </p:cxnSp>
                                                                  <p:cxnSp>
                                                                    <p:nvCxnSpPr>
                                                                      <p:cNvPr id="191" name="Conector recto 312"/>
                                                                      <p:cNvCxnSpPr/>
                                                                      <p:nvPr/>
                                                                    </p:nvCxnSpPr>
                                                                    <p:spPr>
                                                                      <a:xfrm>
                                                                        <a:off x="3396600" y="2872440"/>
                                                                        <a:ext cx="355320" cy="720"/>
                                                                      </a:xfrm>
                                                                      <a:prstGeom prst="straightConnector1">
                                                                        <a:avLst/>
                                                                      </a:prstGeom>
                                                                      <a:ln w="0">
                                                                        <a:solidFill>
                                                                          <a:srgbClr val="4a7ebb"/>
                                                                        </a:solidFill>
                                                                      </a:ln>
                                                                    </p:spPr>
                                                                  </p:cxnSp>
                                                                  <p:cxnSp>
                                                                    <p:nvCxnSpPr>
                                                                      <p:cNvPr id="192" name="Conector recto 313"/>
                                                                      <p:cNvCxnSpPr/>
                                                                      <p:nvPr/>
                                                                    </p:nvCxnSpPr>
                                                                    <p:spPr>
                                                                      <a:xfrm flipV="1">
                                                                        <a:off x="3379320" y="3423600"/>
                                                                        <a:ext cx="387000" cy="6840"/>
                                                                      </a:xfrm>
                                                                      <a:prstGeom prst="straightConnector1">
                                                                        <a:avLst/>
                                                                      </a:prstGeom>
                                                                      <a:ln w="0">
                                                                        <a:solidFill>
                                                                          <a:srgbClr val="4a7ebb"/>
                                                                        </a:solidFill>
                                                                      </a:ln>
                                                                    </p:spPr>
                                                                  </p:cxnSp>
                                                                  <p:cxnSp>
                                                                    <p:nvCxnSpPr>
                                                                      <p:cNvPr id="193" name="Conector recto 314"/>
                                                                      <p:cNvCxnSpPr/>
                                                                      <p:nvPr/>
                                                                    </p:nvCxnSpPr>
                                                                    <p:spPr>
                                                                      <a:xfrm>
                                                                        <a:off x="3387960" y="3923640"/>
                                                                        <a:ext cx="376200" cy="6840"/>
                                                                      </a:xfrm>
                                                                      <a:prstGeom prst="straightConnector1">
                                                                        <a:avLst/>
                                                                      </a:prstGeom>
                                                                      <a:ln w="0">
                                                                        <a:solidFill>
                                                                          <a:srgbClr val="4a7ebb"/>
                                                                        </a:solidFill>
                                                                      </a:ln>
                                                                    </p:spPr>
                                                                  </p:cxnSp>
                                                                </p:grpSp>
                                                                <p:grpSp>
                                                                  <p:nvGrpSpPr>
                                                                    <p:cNvPr id="194" name="Grupo 248"/>
                                                                    <p:cNvGrpSpPr/>
                                                                    <p:nvPr/>
                                                                  </p:nvGrpSpPr>
                                                                  <p:grpSpPr>
                                                                    <a:xfrm>
                                                                      <a:off x="127080" y="752400"/>
                                                                      <a:ext cx="8836920" cy="6029280"/>
                                                                      <a:chOff x="127080" y="752400"/>
                                                                      <a:chExt cx="8836920" cy="6029280"/>
                                                                    </a:xfrm>
                                                                  </p:grpSpPr>
                                                                  <p:cxnSp>
                                                                    <p:nvCxnSpPr>
                                                                      <p:cNvPr id="195" name="245 Conector angular"/>
                                                                      <p:cNvCxnSpPr/>
                                                                      <p:nvPr/>
                                                                    </p:nvCxnSpPr>
                                                                    <p:spPr>
                                                                      <a:xfrm rot="10800000">
                                                                        <a:off x="3997080" y="1375560"/>
                                                                        <a:ext cx="3045600" cy="136440"/>
                                                                      </a:xfrm>
                                                                      <a:prstGeom prst="bentConnector3">
                                                                        <a:avLst>
                                                                          <a:gd name="adj1" fmla="val 49994"/>
                                                                        </a:avLst>
                                                                      </a:prstGeom>
                                                                      <a:ln w="0">
                                                                        <a:solidFill>
                                                                          <a:srgbClr val="4a7ebb"/>
                                                                        </a:solidFill>
                                                                      </a:ln>
                                                                    </p:spPr>
                                                                  </p:cxnSp>
                                                                  <p:grpSp>
                                                                    <p:nvGrpSpPr>
                                                                      <p:cNvPr id="196" name="Grupo 250"/>
                                                                      <p:cNvGrpSpPr/>
                                                                      <p:nvPr/>
                                                                    </p:nvGrpSpPr>
                                                                    <p:grpSpPr>
                                                                      <a:xfrm>
                                                                        <a:off x="127080" y="752400"/>
                                                                        <a:ext cx="8836920" cy="6029280"/>
                                                                        <a:chOff x="127080" y="752400"/>
                                                                        <a:chExt cx="8836920" cy="6029280"/>
                                                                      </a:xfrm>
                                                                    </p:grpSpPr>
                                                                    <p:cxnSp>
                                                                      <p:nvCxnSpPr>
                                                                        <p:cNvPr id="197" name="235 Conector angular"/>
                                                                        <p:cNvCxnSpPr/>
                                                                        <p:nvPr/>
                                                                      </p:nvCxnSpPr>
                                                                      <p:spPr>
                                                                        <a:xfrm flipV="1" rot="10800000">
                                                                          <a:off x="791640" y="1371240"/>
                                                                          <a:ext cx="3193920" cy="136440"/>
                                                                        </a:xfrm>
                                                                        <a:prstGeom prst="bentConnector3">
                                                                          <a:avLst>
                                                                            <a:gd name="adj1" fmla="val 49994"/>
                                                                          </a:avLst>
                                                                        </a:prstGeom>
                                                                        <a:ln w="0">
                                                                          <a:solidFill>
                                                                            <a:srgbClr val="4a7ebb"/>
                                                                          </a:solidFill>
                                                                        </a:ln>
                                                                      </p:spPr>
                                                                    </p:cxnSp>
                                                                    <p:grpSp>
                                                                      <p:nvGrpSpPr>
                                                                        <p:cNvPr id="198" name="Grupo 252"/>
                                                                        <p:cNvGrpSpPr/>
                                                                        <p:nvPr/>
                                                                      </p:nvGrpSpPr>
                                                                      <p:grpSpPr>
                                                                        <a:xfrm>
                                                                          <a:off x="127080" y="752400"/>
                                                                          <a:ext cx="8836920" cy="6029280"/>
                                                                          <a:chOff x="127080" y="752400"/>
                                                                          <a:chExt cx="8836920" cy="6029280"/>
                                                                        </a:xfrm>
                                                                      </p:grpSpPr>
                                                                      <p:sp>
                                                                        <p:nvSpPr>
                                                                          <p:cNvPr id="199" name="93 Rectángulo"/>
                                                                          <p:cNvSpPr/>
                                                                          <p:nvPr/>
                                                                        </p:nvSpPr>
                                                                        <p:spPr>
                                                                          <a:xfrm>
                                                                            <a:off x="3389040" y="752400"/>
                                                                            <a:ext cx="1236600" cy="627480"/>
                                                                          </a:xfrm>
                                                                          <a:prstGeom prst="rect">
                                                                            <a:avLst/>
                                                                          </a:prstGeom>
                                                                          <a:solidFill>
                                                                            <a:schemeClr val="bg1"/>
                                                                          </a:solid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Mejora en el rezago institucional en la formación de posgrado de recursos humanos para la salud</a:t>
                                                                            </a:r>
                                                                            <a:endParaRPr b="0" lang="es-MX" sz="500" spc="-1" strike="noStrike">
                                                                              <a:solidFill>
                                                                                <a:srgbClr val="000000"/>
                                                                              </a:solidFill>
                                                                              <a:latin typeface="Arial"/>
                                                                            </a:endParaRPr>
                                                                          </a:p>
                                                                        </p:txBody>
                                                                      </p:sp>
                                                                      <p:grpSp>
                                                                        <p:nvGrpSpPr>
                                                                          <p:cNvPr id="200" name="Grupo 254"/>
                                                                          <p:cNvGrpSpPr/>
                                                                          <p:nvPr/>
                                                                        </p:nvGrpSpPr>
                                                                        <p:grpSpPr>
                                                                          <a:xfrm>
                                                                            <a:off x="127080" y="1505520"/>
                                                                            <a:ext cx="8836920" cy="5276160"/>
                                                                            <a:chOff x="127080" y="1505520"/>
                                                                            <a:chExt cx="8836920" cy="5276160"/>
                                                                          </a:xfrm>
                                                                        </p:grpSpPr>
                                                                        <p:grpSp>
                                                                          <p:nvGrpSpPr>
                                                                            <p:cNvPr id="201" name="Grupo 255"/>
                                                                            <p:cNvGrpSpPr/>
                                                                            <p:nvPr/>
                                                                          </p:nvGrpSpPr>
                                                                          <p:grpSpPr>
                                                                            <a:xfrm>
                                                                              <a:off x="127080" y="1505520"/>
                                                                              <a:ext cx="1323360" cy="5276160"/>
                                                                              <a:chOff x="127080" y="1505520"/>
                                                                              <a:chExt cx="1323360" cy="5276160"/>
                                                                            </a:xfrm>
                                                                          </p:grpSpPr>
                                                                          <p:sp>
                                                                            <p:nvSpPr>
                                                                              <p:cNvPr id="202" name="94 Rectángulo"/>
                                                                              <p:cNvSpPr/>
                                                                              <p:nvPr/>
                                                                            </p:nvSpPr>
                                                                            <p:spPr>
                                                                              <a:xfrm>
                                                                                <a:off x="455040" y="150552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Mayor acceso a la formación de especialistas</a:t>
                                                                                </a:r>
                                                                                <a:endParaRPr b="0" lang="es-MX" sz="500" spc="-1" strike="noStrike">
                                                                                  <a:solidFill>
                                                                                    <a:srgbClr val="000000"/>
                                                                                  </a:solidFill>
                                                                                  <a:latin typeface="Arial"/>
                                                                                </a:endParaRPr>
                                                                              </a:p>
                                                                            </p:txBody>
                                                                          </p:sp>
                                                                          <p:sp>
                                                                            <p:nvSpPr>
                                                                              <p:cNvPr id="203" name="95 Rectángulo"/>
                                                                              <p:cNvSpPr/>
                                                                              <p:nvPr/>
                                                                            </p:nvSpPr>
                                                                            <p:spPr>
                                                                              <a:xfrm>
                                                                                <a:off x="394920" y="391356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Formación de recursos humanos en áreas prioritarias de atención especializada</a:t>
                                                                                </a:r>
                                                                                <a:endParaRPr b="0" lang="es-MX" sz="500" spc="-1" strike="noStrike">
                                                                                  <a:solidFill>
                                                                                    <a:srgbClr val="000000"/>
                                                                                  </a:solidFill>
                                                                                  <a:latin typeface="Arial"/>
                                                                                </a:endParaRPr>
                                                                              </a:p>
                                                                            </p:txBody>
                                                                          </p:sp>
                                                                          <p:sp>
                                                                            <p:nvSpPr>
                                                                              <p:cNvPr id="204" name="111 Elipse"/>
                                                                              <p:cNvSpPr/>
                                                                              <p:nvPr/>
                                                                            </p:nvSpPr>
                                                                            <p:spPr>
                                                                              <a:xfrm>
                                                                                <a:off x="386280" y="2760480"/>
                                                                                <a:ext cx="971640" cy="419400"/>
                                                                              </a:xfrm>
                                                                              <a:prstGeom prst="ellipse">
                                                                                <a:avLst/>
                                                                              </a:prstGeom>
                                                                              <a:pattFill prst="lgGrid">
                                                                                <a:fgClr>
                                                                                  <a:srgbClr val="ccffcc"/>
                                                                                </a:fgClr>
                                                                                <a:bgClr>
                                                                                  <a:srgbClr val="ffffff"/>
                                                                                </a:bgClr>
                                                                              </a:pattFill>
                                                                              <a:ln>
                                                                                <a:solidFill>
                                                                                  <a:srgbClr val="376092"/>
                                                                                </a:solidFill>
                                                                                <a:prstDash val="sysDash"/>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Mayor financiamiento del Gobierno Federal</a:t>
                                                                                </a:r>
                                                                                <a:endParaRPr b="0" lang="es-MX" sz="300" spc="-1" strike="noStrike">
                                                                                  <a:solidFill>
                                                                                    <a:srgbClr val="000000"/>
                                                                                  </a:solidFill>
                                                                                  <a:latin typeface="Arial"/>
                                                                                </a:endParaRPr>
                                                                              </a:p>
                                                                            </p:txBody>
                                                                          </p:sp>
                                                                          <p:sp>
                                                                            <p:nvSpPr>
                                                                              <p:cNvPr id="205" name="112 Elipse"/>
                                                                              <p:cNvSpPr/>
                                                                              <p:nvPr/>
                                                                            </p:nvSpPr>
                                                                            <p:spPr>
                                                                              <a:xfrm>
                                                                                <a:off x="386280" y="334224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Planeación no restringida a la capacidad instalada de las unidades formadoras</a:t>
                                                                                </a:r>
                                                                                <a:endParaRPr b="0" lang="es-MX" sz="300" spc="-1" strike="noStrike">
                                                                                  <a:solidFill>
                                                                                    <a:srgbClr val="000000"/>
                                                                                  </a:solidFill>
                                                                                  <a:latin typeface="Arial"/>
                                                                                </a:endParaRPr>
                                                                              </a:p>
                                                                            </p:txBody>
                                                                          </p:sp>
                                                                          <p:sp>
                                                                            <p:nvSpPr>
                                                                              <p:cNvPr id="206" name="113 Elipse"/>
                                                                              <p:cNvSpPr/>
                                                                              <p:nvPr/>
                                                                            </p:nvSpPr>
                                                                            <p:spPr>
                                                                              <a:xfrm>
                                                                                <a:off x="369000" y="4586760"/>
                                                                                <a:ext cx="1021680" cy="47052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Existencia de  diagnóstico de existencias y necesidades de recursos humanos especializados</a:t>
                                                                                </a:r>
                                                                                <a:endParaRPr b="0" lang="es-MX" sz="300" spc="-1" strike="noStrike">
                                                                                  <a:solidFill>
                                                                                    <a:srgbClr val="000000"/>
                                                                                  </a:solidFill>
                                                                                  <a:latin typeface="Arial"/>
                                                                                </a:endParaRPr>
                                                                              </a:p>
                                                                            </p:txBody>
                                                                          </p:sp>
                                                                          <p:sp>
                                                                            <p:nvSpPr>
                                                                              <p:cNvPr id="207" name="114 Elipse"/>
                                                                              <p:cNvSpPr/>
                                                                              <p:nvPr/>
                                                                            </p:nvSpPr>
                                                                            <p:spPr>
                                                                              <a:xfrm>
                                                                                <a:off x="334440" y="5158440"/>
                                                                                <a:ext cx="996120" cy="4878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Existencia de una política institucional para formación y desarrollo de personal especializado</a:t>
                                                                                </a:r>
                                                                                <a:endParaRPr b="0" lang="es-MX" sz="300" spc="-1" strike="noStrike">
                                                                                  <a:solidFill>
                                                                                    <a:srgbClr val="000000"/>
                                                                                  </a:solidFill>
                                                                                  <a:latin typeface="Arial"/>
                                                                                </a:endParaRPr>
                                                                              </a:p>
                                                                            </p:txBody>
                                                                          </p:sp>
                                                                          <p:sp>
                                                                            <p:nvSpPr>
                                                                              <p:cNvPr id="208" name="115 Elipse"/>
                                                                              <p:cNvSpPr/>
                                                                              <p:nvPr/>
                                                                            </p:nvSpPr>
                                                                            <p:spPr>
                                                                              <a:xfrm>
                                                                                <a:off x="334440" y="5790960"/>
                                                                                <a:ext cx="99612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Articulación entre programas de formación de recursos humanos y de atención médica</a:t>
                                                                                </a:r>
                                                                                <a:endParaRPr b="0" lang="es-MX" sz="300" spc="-1" strike="noStrike">
                                                                                  <a:solidFill>
                                                                                    <a:srgbClr val="000000"/>
                                                                                  </a:solidFill>
                                                                                  <a:latin typeface="Arial"/>
                                                                                </a:endParaRPr>
                                                                              </a:p>
                                                                            </p:txBody>
                                                                          </p:sp>
                                                                          <p:sp>
                                                                            <p:nvSpPr>
                                                                              <p:cNvPr id="209" name="116 Elipse"/>
                                                                              <p:cNvSpPr/>
                                                                              <p:nvPr/>
                                                                            </p:nvSpPr>
                                                                            <p:spPr>
                                                                              <a:xfrm>
                                                                                <a:off x="317160" y="6362280"/>
                                                                                <a:ext cx="99612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Desconcentración de recursos tecnológicos y personal docente en Institutos nacionales y hospitales grandes</a:t>
                                                                                </a:r>
                                                                                <a:endParaRPr b="0" lang="es-MX" sz="300" spc="-1" strike="noStrike">
                                                                                  <a:solidFill>
                                                                                    <a:srgbClr val="000000"/>
                                                                                  </a:solidFill>
                                                                                  <a:latin typeface="Arial"/>
                                                                                </a:endParaRPr>
                                                                              </a:p>
                                                                            </p:txBody>
                                                                          </p:sp>
                                                                          <p:sp>
                                                                            <p:nvSpPr>
                                                                              <p:cNvPr id="210" name="117 Elipse"/>
                                                                              <p:cNvSpPr/>
                                                                              <p:nvPr/>
                                                                            </p:nvSpPr>
                                                                            <p:spPr>
                                                                              <a:xfrm>
                                                                                <a:off x="386280" y="2239920"/>
                                                                                <a:ext cx="970200" cy="419400"/>
                                                                              </a:xfrm>
                                                                              <a:prstGeom prst="ellipse">
                                                                                <a:avLst/>
                                                                              </a:prstGeom>
                                                                              <a:pattFill prst="lgGrid">
                                                                                <a:fgClr>
                                                                                  <a:srgbClr val="ccffcc"/>
                                                                                </a:fgClr>
                                                                                <a:bgClr>
                                                                                  <a:srgbClr val="ffffff"/>
                                                                                </a:bgClr>
                                                                              </a:pattFill>
                                                                              <a:ln w="25400">
                                                                                <a:solidFill>
                                                                                  <a:srgbClr val="376092"/>
                                                                                </a:solidFill>
                                                                                <a:round/>
                                                                              </a:ln>
                                                                            </p:spPr>
                                                                            <p:style>
                                                                              <a:lnRef idx="0"/>
                                                                              <a:fillRef idx="0"/>
                                                                              <a:effectRef idx="0"/>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Mejor nivel académico del personal de salud especializado</a:t>
                                                                                </a:r>
                                                                                <a:endParaRPr b="0" lang="es-MX" sz="300" spc="-1" strike="noStrike">
                                                                                  <a:solidFill>
                                                                                    <a:srgbClr val="000000"/>
                                                                                  </a:solidFill>
                                                                                  <a:latin typeface="Arial"/>
                                                                                </a:endParaRPr>
                                                                              </a:p>
                                                                            </p:txBody>
                                                                          </p:sp>
                                                                          <p:cxnSp>
                                                                            <p:nvCxnSpPr>
                                                                              <p:cNvPr id="211" name="Conector recto 305"/>
                                                                              <p:cNvCxnSpPr/>
                                                                              <p:nvPr/>
                                                                            </p:nvCxnSpPr>
                                                                            <p:spPr>
                                                                              <a:xfrm>
                                                                                <a:off x="127080" y="1760400"/>
                                                                                <a:ext cx="16560" cy="1738800"/>
                                                                              </a:xfrm>
                                                                              <a:prstGeom prst="straightConnector1">
                                                                                <a:avLst/>
                                                                              </a:prstGeom>
                                                                              <a:ln w="0">
                                                                                <a:solidFill>
                                                                                  <a:srgbClr val="4a7ebb"/>
                                                                                </a:solidFill>
                                                                              </a:ln>
                                                                            </p:spPr>
                                                                          </p:cxnSp>
                                                                          <p:cxnSp>
                                                                            <p:nvCxnSpPr>
                                                                              <p:cNvPr id="212" name="Conector recto 306"/>
                                                                              <p:cNvCxnSpPr/>
                                                                              <p:nvPr/>
                                                                            </p:nvCxnSpPr>
                                                                            <p:spPr>
                                                                              <a:xfrm>
                                                                                <a:off x="127080" y="4158360"/>
                                                                                <a:ext cx="6120" cy="2437920"/>
                                                                              </a:xfrm>
                                                                              <a:prstGeom prst="straightConnector1">
                                                                                <a:avLst/>
                                                                              </a:prstGeom>
                                                                              <a:ln w="0">
                                                                                <a:solidFill>
                                                                                  <a:srgbClr val="4a7ebb"/>
                                                                                </a:solidFill>
                                                                              </a:ln>
                                                                            </p:spPr>
                                                                          </p:cxnSp>
                                                                        </p:grpSp>
                                                                        <p:grpSp>
                                                                          <p:nvGrpSpPr>
                                                                            <p:cNvPr id="213" name="Grupo 256"/>
                                                                            <p:cNvGrpSpPr/>
                                                                            <p:nvPr/>
                                                                          </p:nvGrpSpPr>
                                                                          <p:grpSpPr>
                                                                            <a:xfrm>
                                                                              <a:off x="1662840" y="1515600"/>
                                                                              <a:ext cx="2591280" cy="4317120"/>
                                                                              <a:chOff x="1662840" y="1515600"/>
                                                                              <a:chExt cx="2591280" cy="4317120"/>
                                                                            </a:xfrm>
                                                                          </p:grpSpPr>
                                                                          <p:sp>
                                                                            <p:nvSpPr>
                                                                              <p:cNvPr id="214" name="96 Rectángulo"/>
                                                                              <p:cNvSpPr/>
                                                                              <p:nvPr/>
                                                                            </p:nvSpPr>
                                                                            <p:spPr>
                                                                              <a:xfrm>
                                                                                <a:off x="1662840" y="151560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Mayor formación del personal médico especializado para la salud</a:t>
                                                                                </a:r>
                                                                                <a:endParaRPr b="0" lang="es-MX" sz="500" spc="-1" strike="noStrike">
                                                                                  <a:solidFill>
                                                                                    <a:srgbClr val="000000"/>
                                                                                  </a:solidFill>
                                                                                  <a:latin typeface="Arial"/>
                                                                                </a:endParaRPr>
                                                                              </a:p>
                                                                            </p:txBody>
                                                                          </p:sp>
                                                                          <p:sp>
                                                                            <p:nvSpPr>
                                                                              <p:cNvPr id="215" name="97 Rectángulo"/>
                                                                              <p:cNvSpPr/>
                                                                              <p:nvPr/>
                                                                            </p:nvSpPr>
                                                                            <p:spPr>
                                                                              <a:xfrm>
                                                                                <a:off x="3258720" y="151560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Mayor formación del personal no médico especializado para la salud</a:t>
                                                                                </a:r>
                                                                                <a:endParaRPr b="0" lang="es-MX" sz="500" spc="-1" strike="noStrike">
                                                                                  <a:solidFill>
                                                                                    <a:srgbClr val="000000"/>
                                                                                  </a:solidFill>
                                                                                  <a:latin typeface="Arial"/>
                                                                                </a:endParaRPr>
                                                                              </a:p>
                                                                            </p:txBody>
                                                                          </p:sp>
                                                                          <p:sp>
                                                                            <p:nvSpPr>
                                                                              <p:cNvPr id="216" name="101 Elipse"/>
                                                                              <p:cNvSpPr/>
                                                                              <p:nvPr/>
                                                                            </p:nvSpPr>
                                                                            <p:spPr>
                                                                              <a:xfrm>
                                                                                <a:off x="2439360" y="211752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Mejor nivel académico de especialistas en formación</a:t>
                                                                                </a:r>
                                                                                <a:endParaRPr b="0" lang="es-MX" sz="300" spc="-1" strike="noStrike">
                                                                                  <a:solidFill>
                                                                                    <a:srgbClr val="000000"/>
                                                                                  </a:solidFill>
                                                                                  <a:latin typeface="Arial"/>
                                                                                </a:endParaRPr>
                                                                              </a:p>
                                                                            </p:txBody>
                                                                          </p:sp>
                                                                          <p:sp>
                                                                            <p:nvSpPr>
                                                                              <p:cNvPr id="217" name="102 Elipse"/>
                                                                              <p:cNvSpPr/>
                                                                              <p:nvPr/>
                                                                            </p:nvSpPr>
                                                                            <p:spPr>
                                                                              <a:xfrm>
                                                                                <a:off x="2422080" y="2658240"/>
                                                                                <a:ext cx="97164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Satisfacción académica del especialista en formación con la plantilla docente</a:t>
                                                                                </a:r>
                                                                                <a:endParaRPr b="0" lang="es-MX" sz="300" spc="-1" strike="noStrike">
                                                                                  <a:solidFill>
                                                                                    <a:srgbClr val="000000"/>
                                                                                  </a:solidFill>
                                                                                  <a:latin typeface="Arial"/>
                                                                                </a:endParaRPr>
                                                                              </a:p>
                                                                            </p:txBody>
                                                                          </p:sp>
                                                                          <p:sp>
                                                                            <p:nvSpPr>
                                                                              <p:cNvPr id="218" name="103 Elipse"/>
                                                                              <p:cNvSpPr/>
                                                                              <p:nvPr/>
                                                                            </p:nvSpPr>
                                                                            <p:spPr>
                                                                              <a:xfrm>
                                                                                <a:off x="2430720" y="3740040"/>
                                                                                <a:ext cx="97164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Disponibilidad de profesores</a:t>
                                                                                </a:r>
                                                                                <a:endParaRPr b="0" lang="es-MX" sz="300" spc="-1" strike="noStrike">
                                                                                  <a:solidFill>
                                                                                    <a:srgbClr val="000000"/>
                                                                                  </a:solidFill>
                                                                                  <a:latin typeface="Arial"/>
                                                                                </a:endParaRPr>
                                                                              </a:p>
                                                                            </p:txBody>
                                                                          </p:sp>
                                                                          <p:sp>
                                                                            <p:nvSpPr>
                                                                              <p:cNvPr id="219" name="104 Elipse"/>
                                                                              <p:cNvSpPr/>
                                                                              <p:nvPr/>
                                                                            </p:nvSpPr>
                                                                            <p:spPr>
                                                                              <a:xfrm>
                                                                                <a:off x="2396160" y="4260240"/>
                                                                                <a:ext cx="971280" cy="40392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Disponibilidad de equipamiento y recursos tecnológicos en  operación</a:t>
                                                                                </a:r>
                                                                                <a:endParaRPr b="0" lang="es-MX" sz="300" spc="-1" strike="noStrike">
                                                                                  <a:solidFill>
                                                                                    <a:srgbClr val="000000"/>
                                                                                  </a:solidFill>
                                                                                  <a:latin typeface="Arial"/>
                                                                                </a:endParaRPr>
                                                                              </a:p>
                                                                            </p:txBody>
                                                                          </p:sp>
                                                                          <p:sp>
                                                                            <p:nvSpPr>
                                                                              <p:cNvPr id="220" name="105 Elipse"/>
                                                                              <p:cNvSpPr/>
                                                                              <p:nvPr/>
                                                                            </p:nvSpPr>
                                                                            <p:spPr>
                                                                              <a:xfrm>
                                                                                <a:off x="2413440" y="4760280"/>
                                                                                <a:ext cx="97164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Acreditación de los campos clínicos</a:t>
                                                                                </a:r>
                                                                                <a:endParaRPr b="0" lang="es-MX" sz="300" spc="-1" strike="noStrike">
                                                                                  <a:solidFill>
                                                                                    <a:srgbClr val="000000"/>
                                                                                  </a:solidFill>
                                                                                  <a:latin typeface="Arial"/>
                                                                                </a:endParaRPr>
                                                                              </a:p>
                                                                            </p:txBody>
                                                                          </p:sp>
                                                                          <p:sp>
                                                                            <p:nvSpPr>
                                                                              <p:cNvPr id="221" name="108 Elipse"/>
                                                                              <p:cNvSpPr/>
                                                                              <p:nvPr/>
                                                                            </p:nvSpPr>
                                                                            <p:spPr>
                                                                              <a:xfrm>
                                                                                <a:off x="2396160" y="3199320"/>
                                                                                <a:ext cx="971640" cy="419400"/>
                                                                              </a:xfrm>
                                                                              <a:prstGeom prst="ellipse">
                                                                                <a:avLst/>
                                                                              </a:prstGeom>
                                                                              <a:pattFill prst="lgGrid">
                                                                                <a:fgClr>
                                                                                  <a:srgbClr val="ccffcc"/>
                                                                                </a:fgClr>
                                                                                <a:bgClr>
                                                                                  <a:srgbClr val="ffffff"/>
                                                                                </a:bgClr>
                                                                              </a:pattFill>
                                                                              <a:ln>
                                                                                <a:solidFill>
                                                                                  <a:srgbClr val="376092"/>
                                                                                </a:solidFill>
                                                                                <a:prstDash val="sysDash"/>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Mejor profesionalización del personal docente</a:t>
                                                                                </a:r>
                                                                                <a:endParaRPr b="0" lang="es-MX" sz="300" spc="-1" strike="noStrike">
                                                                                  <a:solidFill>
                                                                                    <a:srgbClr val="000000"/>
                                                                                  </a:solidFill>
                                                                                  <a:latin typeface="Arial"/>
                                                                                </a:endParaRPr>
                                                                              </a:p>
                                                                            </p:txBody>
                                                                          </p:sp>
                                                                          <p:sp>
                                                                            <p:nvSpPr>
                                                                              <p:cNvPr id="222" name="121 Elipse"/>
                                                                              <p:cNvSpPr/>
                                                                              <p:nvPr/>
                                                                            </p:nvSpPr>
                                                                            <p:spPr>
                                                                              <a:xfrm>
                                                                                <a:off x="2378880" y="541332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Balance en la  carga asistencial del personal en formación</a:t>
                                                                                </a:r>
                                                                                <a:endParaRPr b="0" lang="es-MX" sz="300" spc="-1" strike="noStrike">
                                                                                  <a:solidFill>
                                                                                    <a:srgbClr val="000000"/>
                                                                                  </a:solidFill>
                                                                                  <a:latin typeface="Arial"/>
                                                                                </a:endParaRPr>
                                                                              </a:p>
                                                                            </p:txBody>
                                                                          </p:sp>
                                                                          <p:cxnSp>
                                                                            <p:nvCxnSpPr>
                                                                              <p:cNvPr id="223" name="Conector recto 295"/>
                                                                              <p:cNvCxnSpPr/>
                                                                              <p:nvPr/>
                                                                            </p:nvCxnSpPr>
                                                                            <p:spPr>
                                                                              <a:xfrm>
                                                                                <a:off x="2162880" y="2015280"/>
                                                                                <a:ext cx="720" cy="3664440"/>
                                                                              </a:xfrm>
                                                                              <a:prstGeom prst="straightConnector1">
                                                                                <a:avLst/>
                                                                              </a:prstGeom>
                                                                              <a:ln w="0">
                                                                                <a:solidFill>
                                                                                  <a:srgbClr val="4a7ebb"/>
                                                                                </a:solidFill>
                                                                              </a:ln>
                                                                            </p:spPr>
                                                                          </p:cxnSp>
                                                                        </p:grpSp>
                                                                        <p:grpSp>
                                                                          <p:nvGrpSpPr>
                                                                            <p:cNvPr id="224" name="Grupo 257"/>
                                                                            <p:cNvGrpSpPr/>
                                                                            <p:nvPr/>
                                                                          </p:nvGrpSpPr>
                                                                          <p:grpSpPr>
                                                                            <a:xfrm>
                                                                              <a:off x="4362840" y="1525680"/>
                                                                              <a:ext cx="1159560" cy="2011320"/>
                                                                              <a:chOff x="4362840" y="1525680"/>
                                                                              <a:chExt cx="1159560" cy="2011320"/>
                                                                            </a:xfrm>
                                                                          </p:grpSpPr>
                                                                          <p:sp>
                                                                            <p:nvSpPr>
                                                                              <p:cNvPr id="225" name="99 Rectángulo"/>
                                                                              <p:cNvSpPr/>
                                                                              <p:nvPr/>
                                                                            </p:nvSpPr>
                                                                            <p:spPr>
                                                                              <a:xfrm>
                                                                                <a:off x="4527000" y="152568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Adecuada distribución de médicos especialistas</a:t>
                                                                                </a:r>
                                                                                <a:endParaRPr b="0" lang="es-MX" sz="500" spc="-1" strike="noStrike">
                                                                                  <a:solidFill>
                                                                                    <a:srgbClr val="000000"/>
                                                                                  </a:solidFill>
                                                                                  <a:latin typeface="Arial"/>
                                                                                </a:endParaRPr>
                                                                              </a:p>
                                                                            </p:txBody>
                                                                          </p:sp>
                                                                          <p:sp>
                                                                            <p:nvSpPr>
                                                                              <p:cNvPr id="226" name="122 Elipse"/>
                                                                              <p:cNvSpPr/>
                                                                              <p:nvPr/>
                                                                            </p:nvSpPr>
                                                                            <p:spPr>
                                                                              <a:xfrm>
                                                                                <a:off x="4527000" y="209736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Baja permanencia de los recursos formados en los lugares de la especialización </a:t>
                                                                                </a:r>
                                                                                <a:endParaRPr b="0" lang="es-MX" sz="300" spc="-1" strike="noStrike">
                                                                                  <a:solidFill>
                                                                                    <a:srgbClr val="000000"/>
                                                                                  </a:solidFill>
                                                                                  <a:latin typeface="Arial"/>
                                                                                </a:endParaRPr>
                                                                              </a:p>
                                                                            </p:txBody>
                                                                          </p:sp>
                                                                          <p:sp>
                                                                            <p:nvSpPr>
                                                                              <p:cNvPr id="227" name="123 Elipse"/>
                                                                              <p:cNvSpPr/>
                                                                              <p:nvPr/>
                                                                            </p:nvSpPr>
                                                                            <p:spPr>
                                                                              <a:xfrm>
                                                                                <a:off x="4527000" y="263808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Mejores ofertas de mercado laboral en lugares de formación</a:t>
                                                                                </a:r>
                                                                                <a:endParaRPr b="0" lang="es-MX" sz="300" spc="-1" strike="noStrike">
                                                                                  <a:solidFill>
                                                                                    <a:srgbClr val="000000"/>
                                                                                  </a:solidFill>
                                                                                  <a:latin typeface="Arial"/>
                                                                                </a:endParaRPr>
                                                                              </a:p>
                                                                            </p:txBody>
                                                                          </p:sp>
                                                                          <p:sp>
                                                                            <p:nvSpPr>
                                                                              <p:cNvPr id="228" name="124 Elipse"/>
                                                                              <p:cNvSpPr/>
                                                                              <p:nvPr/>
                                                                            </p:nvSpPr>
                                                                            <p:spPr>
                                                                              <a:xfrm>
                                                                                <a:off x="4501080" y="311760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Incentivos mejorados para permanecer en entidades federativas de origen</a:t>
                                                                                </a:r>
                                                                                <a:endParaRPr b="0" lang="es-MX" sz="300" spc="-1" strike="noStrike">
                                                                                  <a:solidFill>
                                                                                    <a:srgbClr val="000000"/>
                                                                                  </a:solidFill>
                                                                                  <a:latin typeface="Arial"/>
                                                                                </a:endParaRPr>
                                                                              </a:p>
                                                                            </p:txBody>
                                                                          </p:sp>
                                                                          <p:cxnSp>
                                                                            <p:nvCxnSpPr>
                                                                              <p:cNvPr id="229" name="Conector recto 285"/>
                                                                              <p:cNvCxnSpPr/>
                                                                              <p:nvPr/>
                                                                            </p:nvCxnSpPr>
                                                                            <p:spPr>
                                                                              <a:xfrm>
                                                                                <a:off x="4362840" y="1791000"/>
                                                                                <a:ext cx="16560" cy="1544760"/>
                                                                              </a:xfrm>
                                                                              <a:prstGeom prst="straightConnector1">
                                                                                <a:avLst/>
                                                                              </a:prstGeom>
                                                                              <a:ln w="0">
                                                                                <a:solidFill>
                                                                                  <a:srgbClr val="4a7ebb"/>
                                                                                </a:solidFill>
                                                                              </a:ln>
                                                                            </p:spPr>
                                                                          </p:cxnSp>
                                                                        </p:grpSp>
                                                                        <p:grpSp>
                                                                          <p:nvGrpSpPr>
                                                                            <p:cNvPr id="230" name="Grupo 258"/>
                                                                            <p:cNvGrpSpPr/>
                                                                            <p:nvPr/>
                                                                          </p:nvGrpSpPr>
                                                                          <p:grpSpPr>
                                                                            <a:xfrm>
                                                                              <a:off x="5604840" y="1525680"/>
                                                                              <a:ext cx="1107720" cy="1980720"/>
                                                                              <a:chOff x="5604840" y="1525680"/>
                                                                              <a:chExt cx="1107720" cy="1980720"/>
                                                                            </a:xfrm>
                                                                          </p:grpSpPr>
                                                                          <p:sp>
                                                                            <p:nvSpPr>
                                                                              <p:cNvPr id="231" name="100 Rectángulo"/>
                                                                              <p:cNvSpPr/>
                                                                              <p:nvPr/>
                                                                            </p:nvSpPr>
                                                                            <p:spPr>
                                                                              <a:xfrm>
                                                                                <a:off x="5717160" y="152568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Adecuada incorporación de subespecialidades o súper-especialidades</a:t>
                                                                                </a:r>
                                                                                <a:endParaRPr b="0" lang="es-MX" sz="500" spc="-1" strike="noStrike">
                                                                                  <a:solidFill>
                                                                                    <a:srgbClr val="000000"/>
                                                                                  </a:solidFill>
                                                                                  <a:latin typeface="Arial"/>
                                                                                </a:endParaRPr>
                                                                              </a:p>
                                                                            </p:txBody>
                                                                          </p:sp>
                                                                          <p:sp>
                                                                            <p:nvSpPr>
                                                                              <p:cNvPr id="232" name="125 Elipse"/>
                                                                              <p:cNvSpPr/>
                                                                              <p:nvPr/>
                                                                            </p:nvSpPr>
                                                                            <p:spPr>
                                                                              <a:xfrm>
                                                                                <a:off x="5725800" y="209736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Conocimiento de la complejidad del proceso de salud enfermedad</a:t>
                                                                                </a:r>
                                                                                <a:endParaRPr b="0" lang="es-MX" sz="300" spc="-1" strike="noStrike">
                                                                                  <a:solidFill>
                                                                                    <a:srgbClr val="000000"/>
                                                                                  </a:solidFill>
                                                                                  <a:latin typeface="Arial"/>
                                                                                </a:endParaRPr>
                                                                              </a:p>
                                                                            </p:txBody>
                                                                          </p:sp>
                                                                          <p:sp>
                                                                            <p:nvSpPr>
                                                                              <p:cNvPr id="233" name="126 Elipse"/>
                                                                              <p:cNvSpPr/>
                                                                              <p:nvPr/>
                                                                            </p:nvSpPr>
                                                                            <p:spPr>
                                                                              <a:xfrm>
                                                                                <a:off x="5725800" y="259704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Conocimiento de riesgos y daños a la salud emergentes</a:t>
                                                                                </a:r>
                                                                                <a:endParaRPr b="0" lang="es-MX" sz="300" spc="-1" strike="noStrike">
                                                                                  <a:solidFill>
                                                                                    <a:srgbClr val="000000"/>
                                                                                  </a:solidFill>
                                                                                  <a:latin typeface="Arial"/>
                                                                                </a:endParaRPr>
                                                                              </a:p>
                                                                            </p:txBody>
                                                                          </p:sp>
                                                                          <p:sp>
                                                                            <p:nvSpPr>
                                                                              <p:cNvPr id="234" name="127 Elipse"/>
                                                                              <p:cNvSpPr/>
                                                                              <p:nvPr/>
                                                                            </p:nvSpPr>
                                                                            <p:spPr>
                                                                              <a:xfrm>
                                                                                <a:off x="5725800" y="308700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Conocimiento de cambios permanentes en la transición demográfica y epidemiológica</a:t>
                                                                                </a:r>
                                                                                <a:endParaRPr b="0" lang="es-MX" sz="300" spc="-1" strike="noStrike">
                                                                                  <a:solidFill>
                                                                                    <a:srgbClr val="000000"/>
                                                                                  </a:solidFill>
                                                                                  <a:latin typeface="Arial"/>
                                                                                </a:endParaRPr>
                                                                              </a:p>
                                                                            </p:txBody>
                                                                          </p:sp>
                                                                          <p:cxnSp>
                                                                            <p:nvCxnSpPr>
                                                                              <p:cNvPr id="235" name="Conector recto 280"/>
                                                                              <p:cNvCxnSpPr/>
                                                                              <p:nvPr/>
                                                                            </p:nvCxnSpPr>
                                                                            <p:spPr>
                                                                              <a:xfrm>
                                                                                <a:off x="5604840" y="1760400"/>
                                                                                <a:ext cx="6480" cy="1570320"/>
                                                                              </a:xfrm>
                                                                              <a:prstGeom prst="straightConnector1">
                                                                                <a:avLst/>
                                                                              </a:prstGeom>
                                                                              <a:ln w="0">
                                                                                <a:solidFill>
                                                                                  <a:srgbClr val="4a7ebb"/>
                                                                                </a:solidFill>
                                                                              </a:ln>
                                                                            </p:spPr>
                                                                          </p:cxnSp>
                                                                        </p:grpSp>
                                                                        <p:grpSp>
                                                                          <p:nvGrpSpPr>
                                                                            <p:cNvPr id="236" name="Grupo 259"/>
                                                                            <p:cNvGrpSpPr/>
                                                                            <p:nvPr/>
                                                                          </p:nvGrpSpPr>
                                                                          <p:grpSpPr>
                                                                            <a:xfrm>
                                                                              <a:off x="6752160" y="1515600"/>
                                                                              <a:ext cx="1066680" cy="3174480"/>
                                                                              <a:chOff x="6752160" y="1515600"/>
                                                                              <a:chExt cx="1066680" cy="3174480"/>
                                                                            </a:xfrm>
                                                                          </p:grpSpPr>
                                                                          <p:grpSp>
                                                                            <p:nvGrpSpPr>
                                                                              <p:cNvPr id="237" name="Grupo 268"/>
                                                                              <p:cNvGrpSpPr/>
                                                                              <p:nvPr/>
                                                                            </p:nvGrpSpPr>
                                                                            <p:grpSpPr>
                                                                              <a:xfrm>
                                                                                <a:off x="6795720" y="1515600"/>
                                                                                <a:ext cx="1023120" cy="3174480"/>
                                                                                <a:chOff x="6795720" y="1515600"/>
                                                                                <a:chExt cx="1023120" cy="3174480"/>
                                                                              </a:xfrm>
                                                                            </p:grpSpPr>
                                                                            <p:sp>
                                                                              <p:nvSpPr>
                                                                                <p:cNvPr id="238" name="98 Rectángulo"/>
                                                                                <p:cNvSpPr/>
                                                                                <p:nvPr/>
                                                                              </p:nvSpPr>
                                                                              <p:spPr>
                                                                                <a:xfrm>
                                                                                  <a:off x="6821280" y="1515600"/>
                                                                                  <a:ext cx="995400" cy="470520"/>
                                                                                </a:xfrm>
                                                                                <a:prstGeom prst="rect">
                                                                                  <a:avLst/>
                                                                                </a:prstGeom>
                                                                                <a:pattFill prst="lgGrid">
                                                                                  <a:fgClr>
                                                                                    <a:srgbClr val="ccffcc"/>
                                                                                  </a:fgClr>
                                                                                  <a:bgClr>
                                                                                    <a:srgbClr val="ffffff"/>
                                                                                  </a:bgClr>
                                                                                </a:patt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500" spc="-1" strike="noStrike">
                                                                                      <a:solidFill>
                                                                                        <a:srgbClr val="000000"/>
                                                                                      </a:solidFill>
                                                                                      <a:latin typeface="Arial"/>
                                                                                      <a:ea typeface="Times New Roman"/>
                                                                                    </a:rPr>
                                                                                    <a:t>Mayor desarrollo del personal de salud especializado</a:t>
                                                                                  </a:r>
                                                                                  <a:endParaRPr b="0" lang="es-MX" sz="500" spc="-1" strike="noStrike">
                                                                                    <a:solidFill>
                                                                                      <a:srgbClr val="000000"/>
                                                                                    </a:solidFill>
                                                                                    <a:latin typeface="Arial"/>
                                                                                  </a:endParaRPr>
                                                                                </a:p>
                                                                              </p:txBody>
                                                                            </p:sp>
                                                                            <p:sp>
                                                                              <p:nvSpPr>
                                                                                <p:cNvPr id="239" name="117 Elipse"/>
                                                                                <p:cNvSpPr/>
                                                                                <p:nvPr/>
                                                                              </p:nvSpPr>
                                                                              <p:spPr>
                                                                                <a:xfrm>
                                                                                  <a:off x="6847200" y="209736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Mejor nivel académico del personal de salud especializado</a:t>
                                                                                  </a:r>
                                                                                  <a:endParaRPr b="0" lang="es-MX" sz="300" spc="-1" strike="noStrike">
                                                                                    <a:solidFill>
                                                                                      <a:srgbClr val="000000"/>
                                                                                    </a:solidFill>
                                                                                    <a:latin typeface="Arial"/>
                                                                                  </a:endParaRPr>
                                                                                </a:p>
                                                                              </p:txBody>
                                                                            </p:sp>
                                                                            <p:sp>
                                                                              <p:nvSpPr>
                                                                                <p:cNvPr id="240" name="118 Elipse"/>
                                                                                <p:cNvSpPr/>
                                                                                <p:nvPr/>
                                                                              </p:nvSpPr>
                                                                              <p:spPr>
                                                                                <a:xfrm>
                                                                                  <a:off x="6838560" y="262764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Suficiente educación continua para el personal de salud</a:t>
                                                                                  </a:r>
                                                                                  <a:endParaRPr b="0" lang="es-MX" sz="300" spc="-1" strike="noStrike">
                                                                                    <a:solidFill>
                                                                                      <a:srgbClr val="000000"/>
                                                                                    </a:solidFill>
                                                                                    <a:latin typeface="Arial"/>
                                                                                  </a:endParaRPr>
                                                                                </a:p>
                                                                              </p:txBody>
                                                                            </p:sp>
                                                                            <p:sp>
                                                                              <p:nvSpPr>
                                                                                <p:cNvPr id="241" name="119 Elipse"/>
                                                                                <p:cNvSpPr/>
                                                                                <p:nvPr/>
                                                                              </p:nvSpPr>
                                                                              <p:spPr>
                                                                                <a:xfrm>
                                                                                  <a:off x="6829920" y="3127680"/>
                                                                                  <a:ext cx="970200" cy="419400"/>
                                                                                </a:xfrm>
                                                                                <a:prstGeom prst="ellipse">
                                                                                  <a:avLst/>
                                                                                </a:prstGeom>
                                                                                <a:pattFill prst="lgGrid">
                                                                                  <a:fgClr>
                                                                                    <a:srgbClr val="ccffcc"/>
                                                                                  </a:fgClr>
                                                                                  <a:bgClr>
                                                                                    <a:srgbClr val="ffffff"/>
                                                                                  </a:bgClr>
                                                                                </a:pattFill>
                                                                                <a:ln>
                                                                                  <a:solidFill>
                                                                                    <a:srgbClr val="376092"/>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Satisfacción académica del personal con la plantilla docente</a:t>
                                                                                  </a:r>
                                                                                  <a:endParaRPr b="0" lang="es-MX" sz="300" spc="-1" strike="noStrike">
                                                                                    <a:solidFill>
                                                                                      <a:srgbClr val="000000"/>
                                                                                    </a:solidFill>
                                                                                    <a:latin typeface="Arial"/>
                                                                                  </a:endParaRPr>
                                                                                </a:p>
                                                                              </p:txBody>
                                                                            </p:sp>
                                                                            <p:sp>
                                                                              <p:nvSpPr>
                                                                                <p:cNvPr id="242" name="120 Elipse"/>
                                                                                <p:cNvSpPr/>
                                                                                <p:nvPr/>
                                                                              </p:nvSpPr>
                                                                              <p:spPr>
                                                                                <a:xfrm>
                                                                                  <a:off x="6795720" y="3627720"/>
                                                                                  <a:ext cx="1023120" cy="524520"/>
                                                                                </a:xfrm>
                                                                                <a:prstGeom prst="ellipse">
                                                                                  <a:avLst/>
                                                                                </a:prstGeom>
                                                                                <a:pattFill prst="lgGrid">
                                                                                  <a:fgClr>
                                                                                    <a:srgbClr val="ccffcc"/>
                                                                                  </a:fgClr>
                                                                                  <a:bgClr>
                                                                                    <a:srgbClr val="ffffff"/>
                                                                                  </a:bgClr>
                                                                                </a:pattFill>
                                                                                <a:ln>
                                                                                  <a:solidFill>
                                                                                    <a:srgbClr val="376092"/>
                                                                                  </a:solidFill>
                                                                                  <a:prstDash val="sysDash"/>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Mejor profesionalización del personal docente</a:t>
                                                                                  </a:r>
                                                                                  <a:endParaRPr b="0" lang="es-MX" sz="300" spc="-1" strike="noStrike">
                                                                                    <a:solidFill>
                                                                                      <a:srgbClr val="000000"/>
                                                                                    </a:solidFill>
                                                                                    <a:latin typeface="Arial"/>
                                                                                  </a:endParaRPr>
                                                                                </a:p>
                                                                              </p:txBody>
                                                                            </p:sp>
                                                                            <p:sp>
                                                                              <p:nvSpPr>
                                                                                <p:cNvPr id="243" name="119 Elipse"/>
                                                                                <p:cNvSpPr/>
                                                                                <p:nvPr/>
                                                                              </p:nvSpPr>
                                                                              <p:spPr>
                                                                                <a:xfrm>
                                                                                  <a:off x="6838560" y="4270680"/>
                                                                                  <a:ext cx="970200" cy="419400"/>
                                                                                </a:xfrm>
                                                                                <a:prstGeom prst="ellipse">
                                                                                  <a:avLst/>
                                                                                </a:prstGeom>
                                                                                <a:pattFill prst="lgGrid">
                                                                                  <a:fgClr>
                                                                                    <a:srgbClr val="ccffcc"/>
                                                                                  </a:fgClr>
                                                                                  <a:bgClr>
                                                                                    <a:srgbClr val="ffffff"/>
                                                                                  </a:bgClr>
                                                                                </a:pattFill>
                                                                                <a:ln w="25400">
                                                                                  <a:solidFill>
                                                                                    <a:srgbClr val="376092"/>
                                                                                  </a:solidFill>
                                                                                  <a:round/>
                                                                                </a:ln>
                                                                              </p:spPr>
                                                                              <p:style>
                                                                                <a:lnRef idx="0"/>
                                                                                <a:fillRef idx="0"/>
                                                                                <a:effectRef idx="0"/>
                                                                                <a:fontRef idx="minor"/>
                                                                              </p:style>
                                                                              <p:txBody>
                                                                                <a:bodyPr lIns="90000" rIns="90000" tIns="45000" bIns="45000" anchor="ctr">
                                                                                  <a:noAutofit/>
                                                                                </a:bodyPr>
                                                                                <a:p>
                                                                                  <a:pPr algn="ctr" defTabSz="914400">
                                                                                    <a:lnSpc>
                                                                                      <a:spcPct val="100000"/>
                                                                                    </a:lnSpc>
                                                                                  </a:pPr>
                                                                                  <a:r>
                                                                                    <a:rPr b="1" lang="es-MX" sz="300" spc="-1" strike="noStrike">
                                                                                      <a:solidFill>
                                                                                        <a:srgbClr val="000000"/>
                                                                                      </a:solidFill>
                                                                                      <a:latin typeface="Arial"/>
                                                                                      <a:ea typeface="Times New Roman"/>
                                                                                    </a:rPr>
                                                                                    <a:t>Balance en la carga asistencial del personal de salud</a:t>
                                                                                  </a:r>
                                                                                  <a:endParaRPr b="0" lang="es-MX" sz="300" spc="-1" strike="noStrike">
                                                                                    <a:solidFill>
                                                                                      <a:srgbClr val="000000"/>
                                                                                    </a:solidFill>
                                                                                    <a:latin typeface="Arial"/>
                                                                                  </a:endParaRPr>
                                                                                </a:p>
                                                                              </p:txBody>
                                                                            </p:sp>
                                                                          </p:grpSp>
                                                                          <p:cxnSp>
                                                                            <p:nvCxnSpPr>
                                                                              <p:cNvPr id="244" name="Conector recto 269"/>
                                                                              <p:cNvCxnSpPr/>
                                                                              <p:nvPr/>
                                                                            </p:nvCxnSpPr>
                                                                            <p:spPr>
                                                                              <a:xfrm>
                                                                                <a:off x="6752160" y="1760400"/>
                                                                                <a:ext cx="14400" cy="2741040"/>
                                                                              </a:xfrm>
                                                                              <a:prstGeom prst="straightConnector1">
                                                                                <a:avLst/>
                                                                              </a:prstGeom>
                                                                              <a:ln w="0">
                                                                                <a:solidFill>
                                                                                  <a:srgbClr val="4a7ebb"/>
                                                                                </a:solidFill>
                                                                              </a:ln>
                                                                            </p:spPr>
                                                                          </p:cxnSp>
                                                                        </p:grpSp>
                                                                        <p:grpSp>
                                                                          <p:nvGrpSpPr>
                                                                            <p:cNvPr id="245" name="Grupo 260"/>
                                                                            <p:cNvGrpSpPr/>
                                                                            <p:nvPr/>
                                                                          </p:nvGrpSpPr>
                                                                          <p:grpSpPr>
                                                                            <a:xfrm>
                                                                              <a:off x="7895160" y="1525680"/>
                                                                              <a:ext cx="1068840" cy="1951920"/>
                                                                              <a:chOff x="7895160" y="1525680"/>
                                                                              <a:chExt cx="1068840" cy="1951920"/>
                                                                            </a:xfrm>
                                                                          </p:grpSpPr>
                                                                          <p:grpSp>
                                                                            <p:nvGrpSpPr>
                                                                              <p:cNvPr id="246" name="Grupo 261"/>
                                                                              <p:cNvGrpSpPr/>
                                                                              <p:nvPr/>
                                                                            </p:nvGrpSpPr>
                                                                            <p:grpSpPr>
                                                                              <a:xfrm>
                                                                                <a:off x="7968600" y="1525680"/>
                                                                                <a:ext cx="995400" cy="1951920"/>
                                                                                <a:chOff x="7968600" y="1525680"/>
                                                                                <a:chExt cx="995400" cy="1951920"/>
                                                                              </a:xfrm>
                                                                            </p:grpSpPr>
                                                                            <p:sp>
                                                                              <p:nvSpPr>
                                                                                <p:cNvPr id="247" name="98 Rectángulo"/>
                                                                                <p:cNvSpPr/>
                                                                                <p:nvPr/>
                                                                              </p:nvSpPr>
                                                                              <p:spPr>
                                                                                <a:xfrm>
                                                                                  <a:off x="7968600" y="1525680"/>
                                                                                  <a:ext cx="995400" cy="470520"/>
                                                                                </a:xfrm>
                                                                                <a:prstGeom prst="rect">
                                                                                  <a:avLst/>
                                                                                </a:prstGeom>
                                                                                <a:pattFill prst="lgGrid">
                                                                                  <a:fgClr>
                                                                                    <a:srgbClr val="ccffcc"/>
                                                                                  </a:fgClr>
                                                                                  <a:bgClr>
                                                                                    <a:srgbClr val="ffffff"/>
                                                                                  </a:bgClr>
                                                                                </a:pattFill>
                                                                                <a:ln w="25400">
                                                                                  <a:solidFill>
                                                                                    <a:srgbClr val="3a5f8b"/>
                                                                                  </a:solidFill>
                                                                                  <a:round/>
                                                                                </a:ln>
                                                                              </p:spPr>
                                                                              <p:style>
                                                                                <a:lnRef idx="0"/>
                                                                                <a:fillRef idx="0"/>
                                                                                <a:effectRef idx="0"/>
                                                                                <a:fontRef idx="minor"/>
                                                                              </p:style>
                                                                              <p:txBody>
                                                                                <a:bodyPr lIns="90000" rIns="90000" tIns="45000" bIns="45000" anchor="ctr">
                                                                                  <a:noAutofit/>
                                                                                </a:bodyPr>
                                                                                <a:p>
                                                                                  <a:pPr algn="ctr" defTabSz="914400">
                                                                                    <a:lnSpc>
                                                                                      <a:spcPct val="100000"/>
                                                                                    </a:lnSpc>
                                                                                  </a:pPr>
                                                                                  <a:r>
                                                                                    <a:rPr b="1" lang="es-MX" sz="500" spc="-1" strike="noStrike">
                                                                                      <a:solidFill>
                                                                                        <a:schemeClr val="dk1"/>
                                                                                      </a:solidFill>
                                                                                      <a:latin typeface="Arial"/>
                                                                                      <a:ea typeface="Times New Roman"/>
                                                                                    </a:rPr>
                                                                                    <a:t>Capacitación suficiente y adecuada </a:t>
                                                                                  </a:r>
                                                                                  <a:endParaRPr b="0" lang="es-MX" sz="500" spc="-1" strike="noStrike">
                                                                                    <a:solidFill>
                                                                                      <a:srgbClr val="000000"/>
                                                                                    </a:solidFill>
                                                                                    <a:latin typeface="Arial"/>
                                                                                  </a:endParaRPr>
                                                                                </a:p>
                                                                              </p:txBody>
                                                                            </p:sp>
                                                                            <p:sp>
                                                                              <p:nvSpPr>
                                                                                <p:cNvPr id="248" name="118 Elipse"/>
                                                                                <p:cNvSpPr/>
                                                                                <p:nvPr/>
                                                                              </p:nvSpPr>
                                                                              <p:spPr>
                                                                                <a:xfrm>
                                                                                  <a:off x="7981200" y="2066400"/>
                                                                                  <a:ext cx="970200" cy="419400"/>
                                                                                </a:xfrm>
                                                                                <a:prstGeom prst="ellipse">
                                                                                  <a:avLst/>
                                                                                </a:prstGeom>
                                                                                <a:pattFill prst="lgGrid">
                                                                                  <a:fgClr>
                                                                                    <a:srgbClr val="ccffcc"/>
                                                                                  </a:fgClr>
                                                                                  <a:bgClr>
                                                                                    <a:srgbClr val="ffffff"/>
                                                                                  </a:bgClr>
                                                                                </a:pattFill>
                                                                                <a:ln w="25400">
                                                                                  <a:solidFill>
                                                                                    <a:srgbClr val="376092"/>
                                                                                  </a:solidFill>
                                                                                  <a:round/>
                                                                                </a:ln>
                                                                              </p:spPr>
                                                                              <p:style>
                                                                                <a:lnRef idx="0"/>
                                                                                <a:fillRef idx="0"/>
                                                                                <a:effectRef idx="0"/>
                                                                                <a:fontRef idx="minor"/>
                                                                              </p:style>
                                                                              <p:txBody>
                                                                                <a:bodyPr lIns="90000" rIns="90000" tIns="45000" bIns="45000" anchor="ctr">
                                                                                  <a:noAutofit/>
                                                                                </a:bodyPr>
                                                                                <a:p>
                                                                                  <a:pPr algn="ctr" defTabSz="914400">
                                                                                    <a:lnSpc>
                                                                                      <a:spcPct val="100000"/>
                                                                                    </a:lnSpc>
                                                                                  </a:pPr>
                                                                                  <a:r>
                                                                                    <a:rPr b="1" lang="es-MX" sz="300" spc="-1" strike="noStrike">
                                                                                      <a:solidFill>
                                                                                        <a:schemeClr val="dk1"/>
                                                                                      </a:solidFill>
                                                                                      <a:latin typeface="Arial"/>
                                                                                      <a:ea typeface="Times New Roman"/>
                                                                                    </a:rPr>
                                                                                    <a:t>Correcta integración del Programa Anual de Capacitación </a:t>
                                                                                  </a:r>
                                                                                  <a:endParaRPr b="0" lang="es-MX" sz="300" spc="-1" strike="noStrike">
                                                                                    <a:solidFill>
                                                                                      <a:srgbClr val="000000"/>
                                                                                    </a:solidFill>
                                                                                    <a:latin typeface="Arial"/>
                                                                                  </a:endParaRPr>
                                                                                </a:p>
                                                                              </p:txBody>
                                                                            </p:sp>
                                                                            <p:sp>
                                                                              <p:nvSpPr>
                                                                                <p:cNvPr id="249" name="118 Elipse"/>
                                                                                <p:cNvSpPr/>
                                                                                <p:nvPr/>
                                                                              </p:nvSpPr>
                                                                              <p:spPr>
                                                                                <a:xfrm>
                                                                                  <a:off x="7993080" y="2600640"/>
                                                                                  <a:ext cx="970200" cy="419400"/>
                                                                                </a:xfrm>
                                                                                <a:prstGeom prst="ellipse">
                                                                                  <a:avLst/>
                                                                                </a:prstGeom>
                                                                                <a:pattFill prst="lgGrid">
                                                                                  <a:fgClr>
                                                                                    <a:srgbClr val="ccffcc"/>
                                                                                  </a:fgClr>
                                                                                  <a:bgClr>
                                                                                    <a:srgbClr val="ffffff"/>
                                                                                  </a:bgClr>
                                                                                </a:pattFill>
                                                                                <a:ln w="25400">
                                                                                  <a:solidFill>
                                                                                    <a:srgbClr val="376092"/>
                                                                                  </a:solidFill>
                                                                                  <a:round/>
                                                                                </a:ln>
                                                                              </p:spPr>
                                                                              <p:style>
                                                                                <a:lnRef idx="0"/>
                                                                                <a:fillRef idx="0"/>
                                                                                <a:effectRef idx="0"/>
                                                                                <a:fontRef idx="minor"/>
                                                                              </p:style>
                                                                              <p:txBody>
                                                                                <a:bodyPr lIns="90000" rIns="90000" tIns="45000" bIns="45000" anchor="ctr">
                                                                                  <a:noAutofit/>
                                                                                </a:bodyPr>
                                                                                <a:p>
                                                                                  <a:pPr algn="ctr" defTabSz="914400">
                                                                                    <a:lnSpc>
                                                                                      <a:spcPct val="100000"/>
                                                                                    </a:lnSpc>
                                                                                  </a:pPr>
                                                                                  <a:r>
                                                                                    <a:rPr b="1" lang="es-MX" sz="300" spc="-1" strike="noStrike">
                                                                                      <a:solidFill>
                                                                                        <a:schemeClr val="dk1"/>
                                                                                      </a:solidFill>
                                                                                      <a:latin typeface="Arial"/>
                                                                                      <a:ea typeface="Times New Roman"/>
                                                                                    </a:rPr>
                                                                                    <a:t>Seguimiento adecuado del programa de capacitación    </a:t>
                                                                                  </a:r>
                                                                                  <a:endParaRPr b="0" lang="es-MX" sz="300" spc="-1" strike="noStrike">
                                                                                    <a:solidFill>
                                                                                      <a:srgbClr val="000000"/>
                                                                                    </a:solidFill>
                                                                                    <a:latin typeface="Arial"/>
                                                                                  </a:endParaRPr>
                                                                                </a:p>
                                                                              </p:txBody>
                                                                            </p:sp>
                                                                            <p:sp>
                                                                              <p:nvSpPr>
                                                                                <p:cNvPr id="250" name="119 Elipse"/>
                                                                                <p:cNvSpPr/>
                                                                                <p:nvPr/>
                                                                              </p:nvSpPr>
                                                                              <p:spPr>
                                                                                <a:xfrm>
                                                                                  <a:off x="7984440" y="3058200"/>
                                                                                  <a:ext cx="970200" cy="419400"/>
                                                                                </a:xfrm>
                                                                                <a:prstGeom prst="ellipse">
                                                                                  <a:avLst/>
                                                                                </a:prstGeom>
                                                                                <a:pattFill prst="lgGrid">
                                                                                  <a:fgClr>
                                                                                    <a:srgbClr val="ccffcc"/>
                                                                                  </a:fgClr>
                                                                                  <a:bgClr>
                                                                                    <a:srgbClr val="ffffff"/>
                                                                                  </a:bgClr>
                                                                                </a:pattFill>
                                                                                <a:ln w="25400">
                                                                                  <a:solidFill>
                                                                                    <a:srgbClr val="376092"/>
                                                                                  </a:solidFill>
                                                                                  <a:round/>
                                                                                </a:ln>
                                                                              </p:spPr>
                                                                              <p:style>
                                                                                <a:lnRef idx="0"/>
                                                                                <a:fillRef idx="0"/>
                                                                                <a:effectRef idx="0"/>
                                                                                <a:fontRef idx="minor"/>
                                                                              </p:style>
                                                                              <p:txBody>
                                                                                <a:bodyPr lIns="90000" rIns="90000" tIns="45000" bIns="45000" anchor="ctr">
                                                                                  <a:noAutofit/>
                                                                                </a:bodyPr>
                                                                                <a:p>
                                                                                  <a:pPr algn="ctr" defTabSz="914400">
                                                                                    <a:lnSpc>
                                                                                      <a:spcPct val="100000"/>
                                                                                    </a:lnSpc>
                                                                                  </a:pPr>
                                                                                  <a:r>
                                                                                    <a:rPr b="1" lang="es-MX" sz="300" spc="-1" strike="noStrike">
                                                                                      <a:solidFill>
                                                                                        <a:schemeClr val="dk1"/>
                                                                                      </a:solidFill>
                                                                                      <a:latin typeface="Arial"/>
                                                                                      <a:ea typeface="Times New Roman"/>
                                                                                    </a:rPr>
                                                                                    <a:t>Apoyo institucional                fortalecido a la capacitación</a:t>
                                                                                  </a:r>
                                                                                  <a:endParaRPr b="0" lang="es-MX" sz="300" spc="-1" strike="noStrike">
                                                                                    <a:solidFill>
                                                                                      <a:srgbClr val="000000"/>
                                                                                    </a:solidFill>
                                                                                    <a:latin typeface="Arial"/>
                                                                                  </a:endParaRPr>
                                                                                </a:p>
                                                                              </p:txBody>
                                                                            </p:sp>
                                                                          </p:grpSp>
                                                                          <p:cxnSp>
                                                                            <p:nvCxnSpPr>
                                                                              <p:cNvPr id="251" name="Conector recto 262"/>
                                                                              <p:cNvCxnSpPr/>
                                                                              <p:nvPr/>
                                                                            </p:nvCxnSpPr>
                                                                            <p:spPr>
                                                                              <a:xfrm flipH="1">
                                                                                <a:off x="7895160" y="1760400"/>
                                                                                <a:ext cx="5040" cy="1531800"/>
                                                                              </a:xfrm>
                                                                              <a:prstGeom prst="straightConnector1">
                                                                                <a:avLst/>
                                                                              </a:prstGeom>
                                                                              <a:ln w="0">
                                                                                <a:solidFill>
                                                                                  <a:srgbClr val="4a7ebb"/>
                                                                                </a:solidFill>
                                                                              </a:ln>
                                                                            </p:spPr>
                                                                          </p:cxnSp>
                                                                        </p:grpSp>
                                                                      </p:grpSp>
                                                                    </p:grpSp>
                                                                  </p:grpSp>
                                                                </p:grpSp>
                                                              </p:grpSp>
                                                            </p:grpSp>
                                                          </p:grpSp>
                                                        </p:grpSp>
                                                      </p:grpSp>
                                                    </p:grpSp>
                                                  </p:grpSp>
                                                </p:grpSp>
                                              </p:grpSp>
                                            </p:grpSp>
                                          </p:grpSp>
                                        </p:grpSp>
                                      </p:grpSp>
                                    </p:grpSp>
                                  </p:grpSp>
                                </p:grpSp>
                              </p:grpSp>
                            </p:grpSp>
                          </p:grpSp>
                        </p:grpSp>
                      </p:grpSp>
                    </p:grpSp>
                    <p:cxnSp>
                      <p:nvCxnSpPr>
                        <p:cNvPr id="252" name="Conector recto 197"/>
                        <p:cNvCxnSpPr/>
                        <p:nvPr/>
                      </p:nvCxnSpPr>
                      <p:spPr>
                        <a:xfrm flipH="1">
                          <a:off x="1536840" y="1461960"/>
                          <a:ext cx="29520" cy="2716200"/>
                        </a:xfrm>
                        <a:prstGeom prst="straightConnector1">
                          <a:avLst/>
                        </a:prstGeom>
                        <a:ln w="0">
                          <a:solidFill>
                            <a:srgbClr val="4a7ebb"/>
                          </a:solidFill>
                        </a:ln>
                      </p:spPr>
                    </p:cxnSp>
                    <p:cxnSp>
                      <p:nvCxnSpPr>
                        <p:cNvPr id="253" name="Conector recto 198"/>
                        <p:cNvCxnSpPr/>
                        <p:nvPr/>
                      </p:nvCxnSpPr>
                      <p:spPr>
                        <a:xfrm flipH="1">
                          <a:off x="1403640" y="4154760"/>
                          <a:ext cx="133920" cy="720"/>
                        </a:xfrm>
                        <a:prstGeom prst="straightConnector1">
                          <a:avLst/>
                        </a:prstGeom>
                        <a:ln w="0">
                          <a:solidFill>
                            <a:srgbClr val="4a7ebb"/>
                          </a:solidFill>
                        </a:ln>
                      </p:spPr>
                    </p:cxnSp>
                  </p:grpSp>
                  <p:cxnSp>
                    <p:nvCxnSpPr>
                      <p:cNvPr id="254" name="Conector recto 326"/>
                      <p:cNvCxnSpPr/>
                      <p:nvPr/>
                    </p:nvCxnSpPr>
                    <p:spPr>
                      <a:xfrm>
                        <a:off x="5613480" y="3319200"/>
                        <a:ext cx="127800" cy="720"/>
                      </a:xfrm>
                      <a:prstGeom prst="straightConnector1">
                        <a:avLst/>
                      </a:prstGeom>
                      <a:ln w="0">
                        <a:solidFill>
                          <a:srgbClr val="4a7ebb"/>
                        </a:solidFill>
                      </a:ln>
                    </p:spPr>
                  </p:cxnSp>
                </p:grpSp>
                <p:cxnSp>
                  <p:nvCxnSpPr>
                    <p:cNvPr id="255" name="Conector recto 327"/>
                    <p:cNvCxnSpPr/>
                    <p:nvPr/>
                  </p:nvCxnSpPr>
                  <p:spPr>
                    <a:xfrm flipH="1">
                      <a:off x="6765840" y="3888000"/>
                      <a:ext cx="36720" cy="720"/>
                    </a:xfrm>
                    <a:prstGeom prst="straightConnector1">
                      <a:avLst/>
                    </a:prstGeom>
                    <a:ln w="0">
                      <a:solidFill>
                        <a:srgbClr val="4a7ebb"/>
                      </a:solidFill>
                    </a:ln>
                  </p:spPr>
                </p:cxnSp>
              </p:grpSp>
              <p:cxnSp>
                <p:nvCxnSpPr>
                  <p:cNvPr id="256" name="Conector recto 328"/>
                  <p:cNvCxnSpPr/>
                  <p:nvPr/>
                </p:nvCxnSpPr>
                <p:spPr>
                  <a:xfrm flipH="1">
                    <a:off x="6765840" y="4493520"/>
                    <a:ext cx="65160" cy="720"/>
                  </a:xfrm>
                  <a:prstGeom prst="straightConnector1">
                    <a:avLst/>
                  </a:prstGeom>
                  <a:ln w="0">
                    <a:solidFill>
                      <a:srgbClr val="4a7ebb"/>
                    </a:solidFill>
                  </a:ln>
                </p:spPr>
              </p:cxnSp>
            </p:grpSp>
          </p:grpSp>
        </p:grpSp>
      </p:grpSp>
      <p:sp>
        <p:nvSpPr>
          <p:cNvPr id="257" name="CuadroTexto 343"/>
          <p:cNvSpPr/>
          <p:nvPr/>
        </p:nvSpPr>
        <p:spPr>
          <a:xfrm>
            <a:off x="1900800" y="597240"/>
            <a:ext cx="1268640" cy="3639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800" spc="-1" strike="noStrike">
                <a:solidFill>
                  <a:schemeClr val="dk1"/>
                </a:solidFill>
                <a:latin typeface="Calibri"/>
              </a:rPr>
              <a:t>Solución</a:t>
            </a:r>
            <a:endParaRPr b="0" lang="es-MX" sz="1800" spc="-1" strike="noStrike">
              <a:solidFill>
                <a:srgbClr val="000000"/>
              </a:solidFill>
              <a:latin typeface="Arial"/>
            </a:endParaRPr>
          </a:p>
        </p:txBody>
      </p:sp>
      <p:sp>
        <p:nvSpPr>
          <p:cNvPr id="258" name="CuadroTexto 344"/>
          <p:cNvSpPr/>
          <p:nvPr/>
        </p:nvSpPr>
        <p:spPr>
          <a:xfrm>
            <a:off x="258120" y="933120"/>
            <a:ext cx="1268640" cy="3639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800" spc="-1" strike="noStrike">
                <a:solidFill>
                  <a:schemeClr val="dk1"/>
                </a:solidFill>
                <a:latin typeface="Calibri"/>
              </a:rPr>
              <a:t>Medios</a:t>
            </a:r>
            <a:endParaRPr b="0" lang="es-MX" sz="1800" spc="-1" strike="noStrike">
              <a:solidFill>
                <a:srgbClr val="000000"/>
              </a:solidFill>
              <a:latin typeface="Arial"/>
            </a:endParaRPr>
          </a:p>
        </p:txBody>
      </p:sp>
      <p:sp>
        <p:nvSpPr>
          <p:cNvPr id="259" name="CuadroTexto 34"/>
          <p:cNvSpPr/>
          <p:nvPr/>
        </p:nvSpPr>
        <p:spPr>
          <a:xfrm>
            <a:off x="683640" y="119520"/>
            <a:ext cx="6955920" cy="51660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0" lang="es-MX" sz="1400" spc="-1" strike="noStrike">
                <a:solidFill>
                  <a:srgbClr val="000000"/>
                </a:solidFill>
                <a:latin typeface="Soberana Sans"/>
                <a:ea typeface="Times New Roman"/>
              </a:rPr>
              <a:t>PP E010 “Formación y Capacitación de Recursos Humanos para la Salud</a:t>
            </a:r>
            <a:endParaRPr b="0" lang="es-MX" sz="1400" spc="-1" strike="noStrike">
              <a:solidFill>
                <a:srgbClr val="000000"/>
              </a:solidFill>
              <a:latin typeface="Arial"/>
            </a:endParaRPr>
          </a:p>
          <a:p>
            <a:pPr algn="ctr" defTabSz="914400">
              <a:lnSpc>
                <a:spcPct val="100000"/>
              </a:lnSpc>
            </a:pPr>
            <a:r>
              <a:rPr b="1" lang="es-ES" sz="1400" spc="-1" strike="noStrike">
                <a:solidFill>
                  <a:schemeClr val="dk1"/>
                </a:solidFill>
                <a:latin typeface="Calibri"/>
                <a:ea typeface="Times New Roman"/>
              </a:rPr>
              <a:t>Árbol de Objetivos  -  MIR 2023</a:t>
            </a:r>
            <a:endParaRPr b="0" lang="es-MX" sz="1400" spc="-1" strike="noStrike">
              <a:solidFill>
                <a:srgbClr val="000000"/>
              </a:solidFill>
              <a:latin typeface="Arial"/>
            </a:endParaRPr>
          </a:p>
        </p:txBody>
      </p:sp>
      <p:cxnSp>
        <p:nvCxnSpPr>
          <p:cNvPr id="260" name="Conector recto 144"/>
          <p:cNvCxnSpPr/>
          <p:nvPr/>
        </p:nvCxnSpPr>
        <p:spPr>
          <a:xfrm flipH="1">
            <a:off x="7902720" y="3291480"/>
            <a:ext cx="65520" cy="720"/>
          </a:xfrm>
          <a:prstGeom prst="straightConnector1">
            <a:avLst/>
          </a:prstGeom>
          <a:ln w="0">
            <a:solidFill>
              <a:srgbClr val="4a7ebb"/>
            </a:solidFill>
          </a:ln>
        </p:spPr>
      </p:cxnSp>
      <p:sp>
        <p:nvSpPr>
          <p:cNvPr id="261" name="73 CuadroTexto"/>
          <p:cNvSpPr/>
          <p:nvPr/>
        </p:nvSpPr>
        <p:spPr>
          <a:xfrm>
            <a:off x="6642360" y="6533280"/>
            <a:ext cx="3131640" cy="21132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1" lang="es-MX" sz="800" spc="-1" strike="noStrike">
                <a:solidFill>
                  <a:schemeClr val="dk1"/>
                </a:solidFill>
                <a:latin typeface="Arial"/>
              </a:rPr>
              <a:t>JUNIO 27 2022 </a:t>
            </a:r>
            <a:endParaRPr b="0" lang="es-MX" sz="800" spc="-1" strike="noStrike">
              <a:solidFill>
                <a:srgbClr val="000000"/>
              </a:solidFill>
              <a:latin typeface="Arial"/>
            </a:endParaRPr>
          </a:p>
        </p:txBody>
      </p:sp>
      <p:pic>
        <p:nvPicPr>
          <p:cNvPr id="262" name="Imagen 141" descr=""/>
          <p:cNvPicPr/>
          <p:nvPr/>
        </p:nvPicPr>
        <p:blipFill>
          <a:blip r:embed="rId1"/>
          <a:srcRect l="0" t="16401" r="53642" b="23274"/>
          <a:stretch/>
        </p:blipFill>
        <p:spPr>
          <a:xfrm>
            <a:off x="7020360" y="38520"/>
            <a:ext cx="2095920" cy="8175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263" name="Grupo 10"/>
          <p:cNvGrpSpPr/>
          <p:nvPr/>
        </p:nvGrpSpPr>
        <p:grpSpPr>
          <a:xfrm>
            <a:off x="137520" y="38880"/>
            <a:ext cx="8836200" cy="6702120"/>
            <a:chOff x="137520" y="38880"/>
            <a:chExt cx="8836200" cy="6702120"/>
          </a:xfrm>
        </p:grpSpPr>
        <p:grpSp>
          <p:nvGrpSpPr>
            <p:cNvPr id="264" name="Grupo 11"/>
            <p:cNvGrpSpPr/>
            <p:nvPr/>
          </p:nvGrpSpPr>
          <p:grpSpPr>
            <a:xfrm>
              <a:off x="251640" y="849240"/>
              <a:ext cx="8722080" cy="5891760"/>
              <a:chOff x="251640" y="849240"/>
              <a:chExt cx="8722080" cy="5891760"/>
            </a:xfrm>
          </p:grpSpPr>
          <p:grpSp>
            <p:nvGrpSpPr>
              <p:cNvPr id="265" name="Grupo 12"/>
              <p:cNvGrpSpPr/>
              <p:nvPr/>
            </p:nvGrpSpPr>
            <p:grpSpPr>
              <a:xfrm>
                <a:off x="251640" y="849240"/>
                <a:ext cx="8722080" cy="5891760"/>
                <a:chOff x="251640" y="849240"/>
                <a:chExt cx="8722080" cy="5891760"/>
              </a:xfrm>
            </p:grpSpPr>
            <p:cxnSp>
              <p:nvCxnSpPr>
                <p:cNvPr id="266" name="Conector recto 8"/>
                <p:cNvCxnSpPr/>
                <p:nvPr/>
              </p:nvCxnSpPr>
              <p:spPr>
                <a:xfrm>
                  <a:off x="6404040" y="3352680"/>
                  <a:ext cx="360" cy="203400"/>
                </a:xfrm>
                <a:prstGeom prst="straightConnector1">
                  <a:avLst/>
                </a:prstGeom>
                <a:ln>
                  <a:solidFill>
                    <a:srgbClr val="4a7ebb"/>
                  </a:solidFill>
                  <a:round/>
                </a:ln>
              </p:spPr>
            </p:cxnSp>
            <p:grpSp>
              <p:nvGrpSpPr>
                <p:cNvPr id="267" name="Grupo 13"/>
                <p:cNvGrpSpPr/>
                <p:nvPr/>
              </p:nvGrpSpPr>
              <p:grpSpPr>
                <a:xfrm>
                  <a:off x="251640" y="849240"/>
                  <a:ext cx="8722080" cy="5891760"/>
                  <a:chOff x="251640" y="849240"/>
                  <a:chExt cx="8722080" cy="5891760"/>
                </a:xfrm>
              </p:grpSpPr>
              <p:cxnSp>
                <p:nvCxnSpPr>
                  <p:cNvPr id="268" name="Conector recto 9"/>
                  <p:cNvCxnSpPr/>
                  <p:nvPr/>
                </p:nvCxnSpPr>
                <p:spPr>
                  <a:xfrm flipH="1">
                    <a:off x="6422040" y="2472480"/>
                    <a:ext cx="3960" cy="172080"/>
                  </a:xfrm>
                  <a:prstGeom prst="straightConnector1">
                    <a:avLst/>
                  </a:prstGeom>
                  <a:ln>
                    <a:solidFill>
                      <a:srgbClr val="4a7ebb"/>
                    </a:solidFill>
                    <a:round/>
                  </a:ln>
                </p:spPr>
              </p:cxnSp>
              <p:grpSp>
                <p:nvGrpSpPr>
                  <p:cNvPr id="269" name="Grupo 14"/>
                  <p:cNvGrpSpPr/>
                  <p:nvPr/>
                </p:nvGrpSpPr>
                <p:grpSpPr>
                  <a:xfrm>
                    <a:off x="251640" y="849240"/>
                    <a:ext cx="8722080" cy="5891760"/>
                    <a:chOff x="251640" y="849240"/>
                    <a:chExt cx="8722080" cy="5891760"/>
                  </a:xfrm>
                </p:grpSpPr>
                <p:cxnSp>
                  <p:nvCxnSpPr>
                    <p:cNvPr id="270" name="Conector angular 5"/>
                    <p:cNvCxnSpPr/>
                    <p:nvPr/>
                  </p:nvCxnSpPr>
                  <p:spPr>
                    <a:xfrm>
                      <a:off x="990000" y="5320800"/>
                      <a:ext cx="3353400" cy="368280"/>
                    </a:xfrm>
                    <a:prstGeom prst="bentConnector3">
                      <a:avLst>
                        <a:gd name="adj1" fmla="val 50000"/>
                      </a:avLst>
                    </a:prstGeom>
                    <a:ln>
                      <a:solidFill>
                        <a:srgbClr val="4a7ebb"/>
                      </a:solidFill>
                      <a:round/>
                    </a:ln>
                  </p:spPr>
                </p:cxnSp>
                <p:grpSp>
                  <p:nvGrpSpPr>
                    <p:cNvPr id="271" name="Grupo 15"/>
                    <p:cNvGrpSpPr/>
                    <p:nvPr/>
                  </p:nvGrpSpPr>
                  <p:grpSpPr>
                    <a:xfrm>
                      <a:off x="251640" y="849240"/>
                      <a:ext cx="8722080" cy="5891760"/>
                      <a:chOff x="251640" y="849240"/>
                      <a:chExt cx="8722080" cy="5891760"/>
                    </a:xfrm>
                  </p:grpSpPr>
                  <p:grpSp>
                    <p:nvGrpSpPr>
                      <p:cNvPr id="272" name="Grupo 16"/>
                      <p:cNvGrpSpPr/>
                      <p:nvPr/>
                    </p:nvGrpSpPr>
                    <p:grpSpPr>
                      <a:xfrm>
                        <a:off x="251640" y="849240"/>
                        <a:ext cx="8722080" cy="5891760"/>
                        <a:chOff x="251640" y="849240"/>
                        <a:chExt cx="8722080" cy="5891760"/>
                      </a:xfrm>
                    </p:grpSpPr>
                    <p:cxnSp>
                      <p:nvCxnSpPr>
                        <p:cNvPr id="273" name="Conector recto 10"/>
                        <p:cNvCxnSpPr/>
                        <p:nvPr/>
                      </p:nvCxnSpPr>
                      <p:spPr>
                        <a:xfrm flipV="1">
                          <a:off x="5415840" y="2104560"/>
                          <a:ext cx="284760" cy="11520"/>
                        </a:xfrm>
                        <a:prstGeom prst="straightConnector1">
                          <a:avLst/>
                        </a:prstGeom>
                        <a:ln>
                          <a:solidFill>
                            <a:srgbClr val="4a7ebb"/>
                          </a:solidFill>
                          <a:round/>
                        </a:ln>
                      </p:spPr>
                    </p:cxnSp>
                    <p:grpSp>
                      <p:nvGrpSpPr>
                        <p:cNvPr id="274" name="Grupo 17"/>
                        <p:cNvGrpSpPr/>
                        <p:nvPr/>
                      </p:nvGrpSpPr>
                      <p:grpSpPr>
                        <a:xfrm>
                          <a:off x="251640" y="849240"/>
                          <a:ext cx="8722080" cy="5891760"/>
                          <a:chOff x="251640" y="849240"/>
                          <a:chExt cx="8722080" cy="5891760"/>
                        </a:xfrm>
                      </p:grpSpPr>
                      <p:cxnSp>
                        <p:nvCxnSpPr>
                          <p:cNvPr id="275" name="Conector recto 11"/>
                          <p:cNvCxnSpPr/>
                          <p:nvPr/>
                        </p:nvCxnSpPr>
                        <p:spPr>
                          <a:xfrm flipV="1">
                            <a:off x="3278160" y="2121120"/>
                            <a:ext cx="694440" cy="120600"/>
                          </a:xfrm>
                          <a:prstGeom prst="straightConnector1">
                            <a:avLst/>
                          </a:prstGeom>
                          <a:ln>
                            <a:solidFill>
                              <a:srgbClr val="4a7ebb"/>
                            </a:solidFill>
                            <a:round/>
                          </a:ln>
                        </p:spPr>
                      </p:cxnSp>
                      <p:cxnSp>
                        <p:nvCxnSpPr>
                          <p:cNvPr id="276" name="Conector recto 12"/>
                          <p:cNvCxnSpPr/>
                          <p:nvPr/>
                        </p:nvCxnSpPr>
                        <p:spPr>
                          <a:xfrm flipV="1">
                            <a:off x="3343680" y="1209960"/>
                            <a:ext cx="761760" cy="230400"/>
                          </a:xfrm>
                          <a:prstGeom prst="straightConnector1">
                            <a:avLst/>
                          </a:prstGeom>
                          <a:ln>
                            <a:solidFill>
                              <a:srgbClr val="4a7ebb"/>
                            </a:solidFill>
                            <a:round/>
                          </a:ln>
                        </p:spPr>
                      </p:cxnSp>
                      <p:grpSp>
                        <p:nvGrpSpPr>
                          <p:cNvPr id="277" name="Grupo 18"/>
                          <p:cNvGrpSpPr/>
                          <p:nvPr/>
                        </p:nvGrpSpPr>
                        <p:grpSpPr>
                          <a:xfrm>
                            <a:off x="251640" y="849240"/>
                            <a:ext cx="8722080" cy="5891760"/>
                            <a:chOff x="251640" y="849240"/>
                            <a:chExt cx="8722080" cy="5891760"/>
                          </a:xfrm>
                        </p:grpSpPr>
                        <p:grpSp>
                          <p:nvGrpSpPr>
                            <p:cNvPr id="278" name="368 Grupo 2"/>
                            <p:cNvGrpSpPr/>
                            <p:nvPr/>
                          </p:nvGrpSpPr>
                          <p:grpSpPr>
                            <a:xfrm>
                              <a:off x="251640" y="849240"/>
                              <a:ext cx="6901920" cy="5891760"/>
                              <a:chOff x="251640" y="849240"/>
                              <a:chExt cx="6901920" cy="5891760"/>
                            </a:xfrm>
                          </p:grpSpPr>
                          <p:sp>
                            <p:nvSpPr>
                              <p:cNvPr id="279" name="88 Elipse 2"/>
                              <p:cNvSpPr/>
                              <p:nvPr/>
                            </p:nvSpPr>
                            <p:spPr>
                              <a:xfrm>
                                <a:off x="1827000" y="1881360"/>
                                <a:ext cx="1448280" cy="71172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Condiciones de salud desmejoradas</a:t>
                                </a:r>
                                <a:endParaRPr b="0" lang="es-MX" sz="700" spc="-1" strike="noStrike">
                                  <a:solidFill>
                                    <a:srgbClr val="000000"/>
                                  </a:solidFill>
                                  <a:latin typeface="Arial"/>
                                </a:endParaRPr>
                              </a:p>
                            </p:txBody>
                          </p:sp>
                          <p:grpSp>
                            <p:nvGrpSpPr>
                              <p:cNvPr id="280" name="370 Grupo 2"/>
                              <p:cNvGrpSpPr/>
                              <p:nvPr/>
                            </p:nvGrpSpPr>
                            <p:grpSpPr>
                              <a:xfrm>
                                <a:off x="251640" y="849240"/>
                                <a:ext cx="6901920" cy="5891760"/>
                                <a:chOff x="251640" y="849240"/>
                                <a:chExt cx="6901920" cy="5891760"/>
                              </a:xfrm>
                            </p:grpSpPr>
                            <p:sp>
                              <p:nvSpPr>
                                <p:cNvPr id="281" name="93 Rectángulo 2"/>
                                <p:cNvSpPr/>
                                <p:nvPr/>
                              </p:nvSpPr>
                              <p:spPr>
                                <a:xfrm>
                                  <a:off x="3441240" y="5812560"/>
                                  <a:ext cx="1662120" cy="928440"/>
                                </a:xfrm>
                                <a:prstGeom prst="rect">
                                  <a:avLst/>
                                </a:prstGeom>
                                <a:noFill/>
                                <a:ln>
                                  <a:solidFill>
                                    <a:srgbClr val="4f81bd">
                                      <a:lumMod val="75000"/>
                                    </a:srgbClr>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Rezago institucional en la formación de posgrado, actualización y capacitación de recursos humanos para la salud</a:t>
                                  </a:r>
                                  <a:endParaRPr b="0" lang="es-MX" sz="700" spc="-1" strike="noStrike">
                                    <a:solidFill>
                                      <a:srgbClr val="000000"/>
                                    </a:solidFill>
                                    <a:latin typeface="Arial"/>
                                  </a:endParaRPr>
                                </a:p>
                              </p:txBody>
                            </p:sp>
                            <p:grpSp>
                              <p:nvGrpSpPr>
                                <p:cNvPr id="282" name="374 Grupo 2"/>
                                <p:cNvGrpSpPr/>
                                <p:nvPr/>
                              </p:nvGrpSpPr>
                              <p:grpSpPr>
                                <a:xfrm>
                                  <a:off x="251640" y="849240"/>
                                  <a:ext cx="6901920" cy="4512960"/>
                                  <a:chOff x="251640" y="849240"/>
                                  <a:chExt cx="6901920" cy="4512960"/>
                                </a:xfrm>
                              </p:grpSpPr>
                              <p:grpSp>
                                <p:nvGrpSpPr>
                                  <p:cNvPr id="283" name="376 Grupo 2"/>
                                  <p:cNvGrpSpPr/>
                                  <p:nvPr/>
                                </p:nvGrpSpPr>
                                <p:grpSpPr>
                                  <a:xfrm>
                                    <a:off x="251640" y="849240"/>
                                    <a:ext cx="6901920" cy="4512960"/>
                                    <a:chOff x="251640" y="849240"/>
                                    <a:chExt cx="6901920" cy="4512960"/>
                                  </a:xfrm>
                                </p:grpSpPr>
                                <p:sp>
                                  <p:nvSpPr>
                                    <p:cNvPr id="284" name="75 Elipse 2"/>
                                    <p:cNvSpPr/>
                                    <p:nvPr/>
                                  </p:nvSpPr>
                                  <p:spPr>
                                    <a:xfrm>
                                      <a:off x="5684400" y="2633040"/>
                                      <a:ext cx="1439640" cy="71964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Períodos de atención más tardíos</a:t>
                                      </a:r>
                                      <a:endParaRPr b="0" lang="es-MX" sz="700" spc="-1" strike="noStrike">
                                        <a:solidFill>
                                          <a:srgbClr val="000000"/>
                                        </a:solidFill>
                                        <a:latin typeface="Arial"/>
                                      </a:endParaRPr>
                                    </a:p>
                                  </p:txBody>
                                </p:sp>
                                <p:sp>
                                  <p:nvSpPr>
                                    <p:cNvPr id="285" name="76 Elipse 2"/>
                                    <p:cNvSpPr/>
                                    <p:nvPr/>
                                  </p:nvSpPr>
                                  <p:spPr>
                                    <a:xfrm>
                                      <a:off x="3587760" y="3525480"/>
                                      <a:ext cx="1470960" cy="75384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Limitada toma de decisiones con base en la evidencia científica</a:t>
                                      </a:r>
                                      <a:endParaRPr b="0" lang="es-MX" sz="700" spc="-1" strike="noStrike">
                                        <a:solidFill>
                                          <a:srgbClr val="000000"/>
                                        </a:solidFill>
                                        <a:latin typeface="Arial"/>
                                      </a:endParaRPr>
                                    </a:p>
                                  </p:txBody>
                                </p:sp>
                                <p:sp>
                                  <p:nvSpPr>
                                    <p:cNvPr id="286" name="78 Rectángulo 2"/>
                                    <p:cNvSpPr/>
                                    <p:nvPr/>
                                  </p:nvSpPr>
                                  <p:spPr>
                                    <a:xfrm>
                                      <a:off x="251640" y="4466520"/>
                                      <a:ext cx="1477080" cy="854280"/>
                                    </a:xfrm>
                                    <a:prstGeom prst="rect">
                                      <a:avLst/>
                                    </a:prstGeom>
                                    <a:noFill/>
                                    <a:ln>
                                      <a:solidFill>
                                        <a:srgbClr val="4f81bd">
                                          <a:lumMod val="75000"/>
                                        </a:srgbClr>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Limitado conocimiento especializado para la atención a problemas de salud </a:t>
                                      </a:r>
                                      <a:endParaRPr b="0" lang="es-MX" sz="700" spc="-1" strike="noStrike">
                                        <a:solidFill>
                                          <a:srgbClr val="000000"/>
                                        </a:solidFill>
                                        <a:latin typeface="Arial"/>
                                      </a:endParaRPr>
                                    </a:p>
                                  </p:txBody>
                                </p:sp>
                                <p:sp>
                                  <p:nvSpPr>
                                    <p:cNvPr id="287" name="80 Rectángulo 3"/>
                                    <p:cNvSpPr/>
                                    <p:nvPr/>
                                  </p:nvSpPr>
                                  <p:spPr>
                                    <a:xfrm>
                                      <a:off x="5676480" y="4478760"/>
                                      <a:ext cx="1477080" cy="854280"/>
                                    </a:xfrm>
                                    <a:prstGeom prst="rect">
                                      <a:avLst/>
                                    </a:prstGeom>
                                    <a:noFill/>
                                    <a:ln>
                                      <a:solidFill>
                                        <a:srgbClr val="4f81bd">
                                          <a:lumMod val="75000"/>
                                        </a:srgbClr>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Baja oferta de servicios especializados</a:t>
                                      </a:r>
                                      <a:endParaRPr b="0" lang="es-MX" sz="700" spc="-1" strike="noStrike">
                                        <a:solidFill>
                                          <a:srgbClr val="000000"/>
                                        </a:solidFill>
                                        <a:latin typeface="Arial"/>
                                      </a:endParaRPr>
                                    </a:p>
                                  </p:txBody>
                                </p:sp>
                                <p:sp>
                                  <p:nvSpPr>
                                    <p:cNvPr id="288" name="81 Rectángulo 2"/>
                                    <p:cNvSpPr/>
                                    <p:nvPr/>
                                  </p:nvSpPr>
                                  <p:spPr>
                                    <a:xfrm>
                                      <a:off x="3581280" y="4507920"/>
                                      <a:ext cx="1477080" cy="854280"/>
                                    </a:xfrm>
                                    <a:prstGeom prst="rect">
                                      <a:avLst/>
                                    </a:prstGeom>
                                    <a:noFill/>
                                    <a:ln>
                                      <a:solidFill>
                                        <a:srgbClr val="4f81bd">
                                          <a:lumMod val="75000"/>
                                        </a:srgbClr>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Limitada formación de investigadores</a:t>
                                      </a:r>
                                      <a:endParaRPr b="0" lang="es-MX" sz="700" spc="-1" strike="noStrike">
                                        <a:solidFill>
                                          <a:srgbClr val="000000"/>
                                        </a:solidFill>
                                        <a:latin typeface="Arial"/>
                                      </a:endParaRPr>
                                    </a:p>
                                  </p:txBody>
                                </p:sp>
                                <p:sp>
                                  <p:nvSpPr>
                                    <p:cNvPr id="289" name="83 Elipse 2"/>
                                    <p:cNvSpPr/>
                                    <p:nvPr/>
                                  </p:nvSpPr>
                                  <p:spPr>
                                    <a:xfrm>
                                      <a:off x="5684400" y="3555720"/>
                                      <a:ext cx="1439640" cy="71964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Saturación de los servicios especializados existentes</a:t>
                                      </a:r>
                                      <a:endParaRPr b="0" lang="es-MX" sz="700" spc="-1" strike="noStrike">
                                        <a:solidFill>
                                          <a:srgbClr val="000000"/>
                                        </a:solidFill>
                                        <a:latin typeface="Arial"/>
                                      </a:endParaRPr>
                                    </a:p>
                                  </p:txBody>
                                </p:sp>
                                <p:sp>
                                  <p:nvSpPr>
                                    <p:cNvPr id="290" name="84 Elipse 3"/>
                                    <p:cNvSpPr/>
                                    <p:nvPr/>
                                  </p:nvSpPr>
                                  <p:spPr>
                                    <a:xfrm>
                                      <a:off x="5702760" y="1749240"/>
                                      <a:ext cx="1439640" cy="71964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Mayor gasto en salud</a:t>
                                      </a:r>
                                      <a:endParaRPr b="0" lang="es-MX" sz="700" spc="-1" strike="noStrike">
                                        <a:solidFill>
                                          <a:srgbClr val="000000"/>
                                        </a:solidFill>
                                        <a:latin typeface="Arial"/>
                                      </a:endParaRPr>
                                    </a:p>
                                  </p:txBody>
                                </p:sp>
                                <p:sp>
                                  <p:nvSpPr>
                                    <p:cNvPr id="291" name="85 Elipse 2"/>
                                    <p:cNvSpPr/>
                                    <p:nvPr/>
                                  </p:nvSpPr>
                                  <p:spPr>
                                    <a:xfrm>
                                      <a:off x="4105080" y="849240"/>
                                      <a:ext cx="144864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Condiciones de vida inadecuadas </a:t>
                                      </a:r>
                                      <a:endParaRPr b="0" lang="es-MX" sz="700" spc="-1" strike="noStrike">
                                        <a:solidFill>
                                          <a:srgbClr val="000000"/>
                                        </a:solidFill>
                                        <a:latin typeface="Arial"/>
                                      </a:endParaRPr>
                                    </a:p>
                                  </p:txBody>
                                </p:sp>
                                <p:sp>
                                  <p:nvSpPr>
                                    <p:cNvPr id="292" name="86 Elipse 2"/>
                                    <p:cNvSpPr/>
                                    <p:nvPr/>
                                  </p:nvSpPr>
                                  <p:spPr>
                                    <a:xfrm>
                                      <a:off x="3969360" y="1760760"/>
                                      <a:ext cx="144864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Menores oportunidades de trabajo e ingresos</a:t>
                                      </a:r>
                                      <a:endParaRPr b="0" lang="es-MX" sz="700" spc="-1" strike="noStrike">
                                        <a:solidFill>
                                          <a:srgbClr val="000000"/>
                                        </a:solidFill>
                                        <a:latin typeface="Arial"/>
                                      </a:endParaRPr>
                                    </a:p>
                                  </p:txBody>
                                </p:sp>
                                <p:sp>
                                  <p:nvSpPr>
                                    <p:cNvPr id="293" name="87 Elipse 2"/>
                                    <p:cNvSpPr/>
                                    <p:nvPr/>
                                  </p:nvSpPr>
                                  <p:spPr>
                                    <a:xfrm>
                                      <a:off x="1894320" y="1079280"/>
                                      <a:ext cx="144864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Menor productividad laboral y escolar</a:t>
                                      </a:r>
                                      <a:endParaRPr b="0" lang="es-MX" sz="700" spc="-1" strike="noStrike">
                                        <a:solidFill>
                                          <a:srgbClr val="000000"/>
                                        </a:solidFill>
                                        <a:latin typeface="Arial"/>
                                      </a:endParaRPr>
                                    </a:p>
                                  </p:txBody>
                                </p:sp>
                                <p:sp>
                                  <p:nvSpPr>
                                    <p:cNvPr id="294" name="89 Elipse 2"/>
                                    <p:cNvSpPr/>
                                    <p:nvPr/>
                                  </p:nvSpPr>
                                  <p:spPr>
                                    <a:xfrm>
                                      <a:off x="2984760" y="2626560"/>
                                      <a:ext cx="144864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Mayor tiempo de recuperación de los pacientes</a:t>
                                      </a:r>
                                      <a:endParaRPr b="0" lang="es-MX" sz="700" spc="-1" strike="noStrike">
                                        <a:solidFill>
                                          <a:srgbClr val="000000"/>
                                        </a:solidFill>
                                        <a:latin typeface="Arial"/>
                                      </a:endParaRPr>
                                    </a:p>
                                  </p:txBody>
                                </p:sp>
                                <p:sp>
                                  <p:nvSpPr>
                                    <p:cNvPr id="295" name="90 Elipse 2"/>
                                    <p:cNvSpPr/>
                                    <p:nvPr/>
                                  </p:nvSpPr>
                                  <p:spPr>
                                    <a:xfrm>
                                      <a:off x="819000" y="2626560"/>
                                      <a:ext cx="144864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Mayores tasas de morbilidad y mortalidad</a:t>
                                      </a:r>
                                      <a:endParaRPr b="0" lang="es-MX" sz="700" spc="-1" strike="noStrike">
                                        <a:solidFill>
                                          <a:srgbClr val="000000"/>
                                        </a:solidFill>
                                        <a:latin typeface="Arial"/>
                                      </a:endParaRPr>
                                    </a:p>
                                  </p:txBody>
                                </p:sp>
                                <p:sp>
                                  <p:nvSpPr>
                                    <p:cNvPr id="296" name="91 Elipse 2"/>
                                    <p:cNvSpPr/>
                                    <p:nvPr/>
                                  </p:nvSpPr>
                                  <p:spPr>
                                    <a:xfrm>
                                      <a:off x="251640" y="3546360"/>
                                      <a:ext cx="147492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Elevadas necesidades de personal especializado en salud</a:t>
                                      </a:r>
                                      <a:endParaRPr b="0" lang="es-MX" sz="700" spc="-1" strike="noStrike">
                                        <a:solidFill>
                                          <a:srgbClr val="000000"/>
                                        </a:solidFill>
                                        <a:latin typeface="Arial"/>
                                      </a:endParaRPr>
                                    </a:p>
                                  </p:txBody>
                                </p:sp>
                                <p:sp>
                                  <p:nvSpPr>
                                    <p:cNvPr id="297" name="92 Elipse 2"/>
                                    <p:cNvSpPr/>
                                    <p:nvPr/>
                                  </p:nvSpPr>
                                  <p:spPr>
                                    <a:xfrm>
                                      <a:off x="1947600" y="3283560"/>
                                      <a:ext cx="1448640" cy="75384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Diagnóstico </a:t>
                                      </a:r>
                                      <a:r>
                                        <a:rPr b="1" lang="es-MX" sz="600" spc="-1" strike="noStrike">
                                          <a:solidFill>
                                            <a:srgbClr val="000000"/>
                                          </a:solidFill>
                                          <a:latin typeface="Arial"/>
                                          <a:ea typeface="Times New Roman"/>
                                        </a:rPr>
                                        <a:t>impreciso</a:t>
                                      </a:r>
                                      <a:r>
                                        <a:rPr b="1" lang="es-MX" sz="700" spc="-1" strike="noStrike">
                                          <a:solidFill>
                                            <a:srgbClr val="000000"/>
                                          </a:solidFill>
                                          <a:latin typeface="Arial"/>
                                          <a:ea typeface="Times New Roman"/>
                                        </a:rPr>
                                        <a:t> sobre enfermedades actuales y emergentes</a:t>
                                      </a:r>
                                      <a:endParaRPr b="0" lang="es-MX" sz="700" spc="-1" strike="noStrike">
                                        <a:solidFill>
                                          <a:srgbClr val="000000"/>
                                        </a:solidFill>
                                        <a:latin typeface="Arial"/>
                                      </a:endParaRPr>
                                    </a:p>
                                  </p:txBody>
                                </p:sp>
                              </p:grpSp>
                              <p:grpSp>
                                <p:nvGrpSpPr>
                                  <p:cNvPr id="298" name="393 Grupo 2"/>
                                  <p:cNvGrpSpPr/>
                                  <p:nvPr/>
                                </p:nvGrpSpPr>
                                <p:grpSpPr>
                                  <a:xfrm>
                                    <a:off x="983160" y="1559880"/>
                                    <a:ext cx="3853440" cy="2934360"/>
                                    <a:chOff x="983160" y="1559880"/>
                                    <a:chExt cx="3853440" cy="2934360"/>
                                  </a:xfrm>
                                </p:grpSpPr>
                                <p:cxnSp>
                                  <p:nvCxnSpPr>
                                    <p:cNvPr id="299" name="159 Conector recto 2"/>
                                    <p:cNvCxnSpPr/>
                                    <p:nvPr/>
                                  </p:nvCxnSpPr>
                                  <p:spPr>
                                    <a:xfrm flipV="1">
                                      <a:off x="4836600" y="1559880"/>
                                      <a:ext cx="360" cy="221040"/>
                                    </a:xfrm>
                                    <a:prstGeom prst="straightConnector1">
                                      <a:avLst/>
                                    </a:prstGeom>
                                    <a:ln>
                                      <a:solidFill>
                                        <a:srgbClr val="4a7ebb"/>
                                      </a:solidFill>
                                      <a:round/>
                                    </a:ln>
                                  </p:spPr>
                                </p:cxnSp>
                                <p:cxnSp>
                                  <p:nvCxnSpPr>
                                    <p:cNvPr id="300" name="174 Conector angular 2"/>
                                    <p:cNvCxnSpPr/>
                                    <p:nvPr/>
                                  </p:nvCxnSpPr>
                                  <p:spPr>
                                    <a:xfrm flipV="1" rot="10800000">
                                      <a:off x="1550880" y="2374920"/>
                                      <a:ext cx="349560" cy="260640"/>
                                    </a:xfrm>
                                    <a:prstGeom prst="bentConnector3">
                                      <a:avLst>
                                        <a:gd name="adj1" fmla="val 50000"/>
                                      </a:avLst>
                                    </a:prstGeom>
                                    <a:ln>
                                      <a:solidFill>
                                        <a:srgbClr val="4a7ebb"/>
                                      </a:solidFill>
                                      <a:round/>
                                    </a:ln>
                                  </p:spPr>
                                </p:cxnSp>
                                <p:cxnSp>
                                  <p:nvCxnSpPr>
                                    <p:cNvPr id="301" name="176 Conector angular 2"/>
                                    <p:cNvCxnSpPr/>
                                    <p:nvPr/>
                                  </p:nvCxnSpPr>
                                  <p:spPr>
                                    <a:xfrm rot="5400000">
                                      <a:off x="2746440" y="3025800"/>
                                      <a:ext cx="286920" cy="199080"/>
                                    </a:xfrm>
                                    <a:prstGeom prst="bentConnector3">
                                      <a:avLst>
                                        <a:gd name="adj1" fmla="val 50000"/>
                                      </a:avLst>
                                    </a:prstGeom>
                                    <a:ln>
                                      <a:solidFill>
                                        <a:srgbClr val="4a7ebb"/>
                                      </a:solidFill>
                                      <a:round/>
                                    </a:ln>
                                  </p:spPr>
                                </p:cxnSp>
                                <p:cxnSp>
                                  <p:nvCxnSpPr>
                                    <p:cNvPr id="302" name="178 Conector angular 2"/>
                                    <p:cNvCxnSpPr/>
                                    <p:nvPr/>
                                  </p:nvCxnSpPr>
                                  <p:spPr>
                                    <a:xfrm>
                                      <a:off x="2267640" y="2981880"/>
                                      <a:ext cx="316080" cy="286920"/>
                                    </a:xfrm>
                                    <a:prstGeom prst="bentConnector3">
                                      <a:avLst>
                                        <a:gd name="adj1" fmla="val 50057"/>
                                      </a:avLst>
                                    </a:prstGeom>
                                    <a:ln>
                                      <a:solidFill>
                                        <a:srgbClr val="4a7ebb"/>
                                      </a:solidFill>
                                      <a:round/>
                                    </a:ln>
                                  </p:spPr>
                                </p:cxnSp>
                                <p:cxnSp>
                                  <p:nvCxnSpPr>
                                    <p:cNvPr id="303" name="200 Conector recto 2"/>
                                    <p:cNvCxnSpPr/>
                                    <p:nvPr/>
                                  </p:nvCxnSpPr>
                                  <p:spPr>
                                    <a:xfrm flipV="1">
                                      <a:off x="3396600" y="3629160"/>
                                      <a:ext cx="405000" cy="26640"/>
                                    </a:xfrm>
                                    <a:prstGeom prst="straightConnector1">
                                      <a:avLst/>
                                    </a:prstGeom>
                                    <a:ln>
                                      <a:solidFill>
                                        <a:srgbClr val="4a7ebb"/>
                                      </a:solidFill>
                                      <a:round/>
                                    </a:ln>
                                  </p:spPr>
                                </p:cxnSp>
                                <p:cxnSp>
                                  <p:nvCxnSpPr>
                                    <p:cNvPr id="304" name="203 Conector recto 2"/>
                                    <p:cNvCxnSpPr/>
                                    <p:nvPr/>
                                  </p:nvCxnSpPr>
                                  <p:spPr>
                                    <a:xfrm flipH="1" flipV="1">
                                      <a:off x="1384920" y="3589560"/>
                                      <a:ext cx="562680" cy="71280"/>
                                    </a:xfrm>
                                    <a:prstGeom prst="straightConnector1">
                                      <a:avLst/>
                                    </a:prstGeom>
                                    <a:ln>
                                      <a:solidFill>
                                        <a:srgbClr val="4a7ebb"/>
                                      </a:solidFill>
                                      <a:round/>
                                    </a:ln>
                                  </p:spPr>
                                </p:cxnSp>
                                <p:cxnSp>
                                  <p:nvCxnSpPr>
                                    <p:cNvPr id="305" name="207 Conector recto 3"/>
                                    <p:cNvCxnSpPr/>
                                    <p:nvPr/>
                                  </p:nvCxnSpPr>
                                  <p:spPr>
                                    <a:xfrm flipH="1">
                                      <a:off x="4322520" y="4279680"/>
                                      <a:ext cx="1080" cy="214920"/>
                                    </a:xfrm>
                                    <a:prstGeom prst="straightConnector1">
                                      <a:avLst/>
                                    </a:prstGeom>
                                    <a:ln>
                                      <a:solidFill>
                                        <a:srgbClr val="4a7ebb"/>
                                      </a:solidFill>
                                      <a:round/>
                                    </a:ln>
                                  </p:spPr>
                                </p:cxnSp>
                                <p:cxnSp>
                                  <p:nvCxnSpPr>
                                    <p:cNvPr id="306" name="211 Conector recto 2"/>
                                    <p:cNvCxnSpPr/>
                                    <p:nvPr/>
                                  </p:nvCxnSpPr>
                                  <p:spPr>
                                    <a:xfrm>
                                      <a:off x="983160" y="4257000"/>
                                      <a:ext cx="360" cy="211680"/>
                                    </a:xfrm>
                                    <a:prstGeom prst="straightConnector1">
                                      <a:avLst/>
                                    </a:prstGeom>
                                    <a:ln>
                                      <a:solidFill>
                                        <a:srgbClr val="4a7ebb"/>
                                      </a:solidFill>
                                      <a:round/>
                                    </a:ln>
                                  </p:spPr>
                                </p:cxnSp>
                              </p:grpSp>
                            </p:grpSp>
                          </p:grpSp>
                        </p:grpSp>
                        <p:sp>
                          <p:nvSpPr>
                            <p:cNvPr id="307" name="84 Elipse 4"/>
                            <p:cNvSpPr/>
                            <p:nvPr/>
                          </p:nvSpPr>
                          <p:spPr>
                            <a:xfrm>
                              <a:off x="7496640" y="2629800"/>
                              <a:ext cx="1413720" cy="712080"/>
                            </a:xfrm>
                            <a:prstGeom prst="ellipse">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Instrumentación limitada de la política de salud</a:t>
                              </a:r>
                              <a:endParaRPr b="0" lang="es-MX" sz="700" spc="-1" strike="noStrike">
                                <a:solidFill>
                                  <a:srgbClr val="000000"/>
                                </a:solidFill>
                                <a:latin typeface="Arial"/>
                              </a:endParaRPr>
                            </a:p>
                          </p:txBody>
                        </p:sp>
                        <p:sp>
                          <p:nvSpPr>
                            <p:cNvPr id="308" name="80 Rectángulo 4"/>
                            <p:cNvSpPr/>
                            <p:nvPr/>
                          </p:nvSpPr>
                          <p:spPr>
                            <a:xfrm>
                              <a:off x="7496640" y="4517280"/>
                              <a:ext cx="1477080" cy="854280"/>
                            </a:xfrm>
                            <a:prstGeom prst="rect">
                              <a:avLst/>
                            </a:prstGeom>
                            <a:noFill/>
                            <a:ln>
                              <a:solidFill>
                                <a:srgbClr val="4f81bd">
                                  <a:lumMod val="75000"/>
                                </a:srgbClr>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700" spc="-1" strike="noStrike">
                                  <a:solidFill>
                                    <a:srgbClr val="000000"/>
                                  </a:solidFill>
                                  <a:latin typeface="Arial"/>
                                  <a:ea typeface="Times New Roman"/>
                                </a:rPr>
                                <a:t>Desempeño laboral inadecuado</a:t>
                              </a:r>
                              <a:endParaRPr b="0" lang="es-MX" sz="700" spc="-1" strike="noStrike">
                                <a:solidFill>
                                  <a:srgbClr val="000000"/>
                                </a:solidFill>
                                <a:latin typeface="Arial"/>
                              </a:endParaRPr>
                            </a:p>
                          </p:txBody>
                        </p:sp>
                        <p:cxnSp>
                          <p:nvCxnSpPr>
                            <p:cNvPr id="309" name="Conector angular 6"/>
                            <p:cNvCxnSpPr/>
                            <p:nvPr/>
                          </p:nvCxnSpPr>
                          <p:spPr>
                            <a:xfrm>
                              <a:off x="7153920" y="2104560"/>
                              <a:ext cx="1050840" cy="521280"/>
                            </a:xfrm>
                            <a:prstGeom prst="bentConnector3">
                              <a:avLst>
                                <a:gd name="adj1" fmla="val 50000"/>
                              </a:avLst>
                            </a:prstGeom>
                            <a:ln>
                              <a:solidFill>
                                <a:srgbClr val="4a7ebb"/>
                              </a:solidFill>
                              <a:round/>
                            </a:ln>
                          </p:spPr>
                        </p:cxnSp>
                        <p:cxnSp>
                          <p:nvCxnSpPr>
                            <p:cNvPr id="310" name="Conector recto 13"/>
                            <p:cNvCxnSpPr/>
                            <p:nvPr/>
                          </p:nvCxnSpPr>
                          <p:spPr>
                            <a:xfrm>
                              <a:off x="8206200" y="3343680"/>
                              <a:ext cx="16560" cy="1179360"/>
                            </a:xfrm>
                            <a:prstGeom prst="straightConnector1">
                              <a:avLst/>
                            </a:prstGeom>
                            <a:ln>
                              <a:solidFill>
                                <a:srgbClr val="4a7ebb"/>
                              </a:solidFill>
                              <a:round/>
                            </a:ln>
                          </p:spPr>
                        </p:cxnSp>
                      </p:grpSp>
                    </p:grpSp>
                  </p:grpSp>
                  <p:cxnSp>
                    <p:nvCxnSpPr>
                      <p:cNvPr id="311" name="Conector angular 7"/>
                      <p:cNvCxnSpPr/>
                      <p:nvPr/>
                    </p:nvCxnSpPr>
                    <p:spPr>
                      <a:xfrm flipV="1" rot="10800000">
                        <a:off x="4320000" y="5391360"/>
                        <a:ext cx="3942000" cy="293400"/>
                      </a:xfrm>
                      <a:prstGeom prst="bentConnector3">
                        <a:avLst>
                          <a:gd name="adj1" fmla="val 49995"/>
                        </a:avLst>
                      </a:prstGeom>
                      <a:ln>
                        <a:solidFill>
                          <a:srgbClr val="4a7ebb"/>
                        </a:solidFill>
                        <a:round/>
                      </a:ln>
                    </p:spPr>
                  </p:cxnSp>
                  <p:cxnSp>
                    <p:nvCxnSpPr>
                      <p:cNvPr id="312" name="Conector angular 8"/>
                      <p:cNvCxnSpPr/>
                      <p:nvPr/>
                    </p:nvCxnSpPr>
                    <p:spPr>
                      <a:xfrm flipV="1" rot="10800000">
                        <a:off x="4320000" y="5338800"/>
                        <a:ext cx="2077200" cy="349920"/>
                      </a:xfrm>
                      <a:prstGeom prst="bentConnector3">
                        <a:avLst>
                          <a:gd name="adj1" fmla="val 49991"/>
                        </a:avLst>
                      </a:prstGeom>
                      <a:ln>
                        <a:solidFill>
                          <a:srgbClr val="4a7ebb"/>
                        </a:solidFill>
                        <a:round/>
                      </a:ln>
                    </p:spPr>
                  </p:cxnSp>
                </p:grpSp>
              </p:grpSp>
            </p:grpSp>
          </p:grpSp>
          <p:cxnSp>
            <p:nvCxnSpPr>
              <p:cNvPr id="313" name="Conector recto 14"/>
              <p:cNvCxnSpPr/>
              <p:nvPr/>
            </p:nvCxnSpPr>
            <p:spPr>
              <a:xfrm flipV="1">
                <a:off x="4309200" y="5331960"/>
                <a:ext cx="10800" cy="479520"/>
              </a:xfrm>
              <a:prstGeom prst="straightConnector1">
                <a:avLst/>
              </a:prstGeom>
              <a:ln>
                <a:solidFill>
                  <a:srgbClr val="4a7ebb"/>
                </a:solidFill>
                <a:round/>
              </a:ln>
            </p:spPr>
          </p:cxnSp>
        </p:grpSp>
        <p:sp>
          <p:nvSpPr>
            <p:cNvPr id="314" name="CuadroTexto 4"/>
            <p:cNvSpPr/>
            <p:nvPr/>
          </p:nvSpPr>
          <p:spPr>
            <a:xfrm>
              <a:off x="137520" y="38880"/>
              <a:ext cx="6887160" cy="51660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0" lang="es-MX" sz="1400" spc="-1" strike="noStrike">
                  <a:solidFill>
                    <a:srgbClr val="000000"/>
                  </a:solidFill>
                  <a:latin typeface="Soberana Sans"/>
                  <a:ea typeface="Times New Roman"/>
                </a:rPr>
                <a:t>PP E010 “Formación y Capacitación de Recursos Humanos para la Salud”</a:t>
              </a:r>
              <a:endParaRPr b="0" lang="es-MX" sz="1400" spc="-1" strike="noStrike">
                <a:solidFill>
                  <a:srgbClr val="000000"/>
                </a:solidFill>
                <a:latin typeface="Arial"/>
              </a:endParaRPr>
            </a:p>
            <a:p>
              <a:pPr algn="ctr" defTabSz="914400">
                <a:lnSpc>
                  <a:spcPct val="100000"/>
                </a:lnSpc>
              </a:pPr>
              <a:r>
                <a:rPr b="1" lang="es-ES" sz="1400" spc="-1" strike="noStrike">
                  <a:solidFill>
                    <a:schemeClr val="dk1"/>
                  </a:solidFill>
                  <a:latin typeface="Calibri"/>
                  <a:ea typeface="Times New Roman"/>
                </a:rPr>
                <a:t>Árbol del problema   -  MIR 2023</a:t>
              </a:r>
              <a:endParaRPr b="0" lang="es-MX" sz="1400" spc="-1" strike="noStrike">
                <a:solidFill>
                  <a:srgbClr val="000000"/>
                </a:solidFill>
                <a:latin typeface="Arial"/>
              </a:endParaRPr>
            </a:p>
          </p:txBody>
        </p:sp>
      </p:grpSp>
      <p:cxnSp>
        <p:nvCxnSpPr>
          <p:cNvPr id="315" name="207 Conector recto 4"/>
          <p:cNvCxnSpPr>
            <a:stCxn id="289" idx="4"/>
            <a:endCxn id="287" idx="0"/>
          </p:cNvCxnSpPr>
          <p:nvPr/>
        </p:nvCxnSpPr>
        <p:spPr>
          <a:xfrm>
            <a:off x="6404400" y="4275360"/>
            <a:ext cx="10800" cy="203760"/>
          </a:xfrm>
          <a:prstGeom prst="straightConnector1">
            <a:avLst/>
          </a:prstGeom>
          <a:ln>
            <a:solidFill>
              <a:srgbClr val="4a7ebb"/>
            </a:solidFill>
            <a:round/>
          </a:ln>
        </p:spPr>
      </p:cxnSp>
      <p:sp>
        <p:nvSpPr>
          <p:cNvPr id="316" name="CuadroTexto 5"/>
          <p:cNvSpPr/>
          <p:nvPr/>
        </p:nvSpPr>
        <p:spPr>
          <a:xfrm>
            <a:off x="539640" y="747360"/>
            <a:ext cx="1010880" cy="3639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800" spc="-1" strike="noStrike">
                <a:solidFill>
                  <a:schemeClr val="dk1"/>
                </a:solidFill>
                <a:latin typeface="Calibri"/>
              </a:rPr>
              <a:t>Efectos</a:t>
            </a:r>
            <a:endParaRPr b="0" lang="es-MX" sz="1800" spc="-1" strike="noStrike">
              <a:solidFill>
                <a:srgbClr val="000000"/>
              </a:solidFill>
              <a:latin typeface="Arial"/>
            </a:endParaRPr>
          </a:p>
        </p:txBody>
      </p:sp>
      <p:sp>
        <p:nvSpPr>
          <p:cNvPr id="317" name="CuadroTexto 6"/>
          <p:cNvSpPr/>
          <p:nvPr/>
        </p:nvSpPr>
        <p:spPr>
          <a:xfrm>
            <a:off x="2051640" y="6092280"/>
            <a:ext cx="1269000" cy="36396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800" spc="-1" strike="noStrike">
                <a:solidFill>
                  <a:schemeClr val="dk1"/>
                </a:solidFill>
                <a:latin typeface="Calibri"/>
              </a:rPr>
              <a:t>Problema</a:t>
            </a:r>
            <a:endParaRPr b="0" lang="es-MX" sz="1800" spc="-1" strike="noStrike">
              <a:solidFill>
                <a:srgbClr val="000000"/>
              </a:solidFill>
              <a:latin typeface="Arial"/>
            </a:endParaRPr>
          </a:p>
        </p:txBody>
      </p:sp>
      <p:sp>
        <p:nvSpPr>
          <p:cNvPr id="318" name="73 CuadroTexto 2"/>
          <p:cNvSpPr/>
          <p:nvPr/>
        </p:nvSpPr>
        <p:spPr>
          <a:xfrm>
            <a:off x="4757040" y="394920"/>
            <a:ext cx="2268000" cy="27252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1" lang="es-MX" sz="1200" spc="-1" strike="noStrike">
                <a:solidFill>
                  <a:srgbClr val="0000ff"/>
                </a:solidFill>
                <a:latin typeface="Arial"/>
              </a:rPr>
              <a:t>JUNIO 27 2022  </a:t>
            </a:r>
            <a:endParaRPr b="0" lang="es-MX" sz="1200" spc="-1" strike="noStrike">
              <a:solidFill>
                <a:srgbClr val="000000"/>
              </a:solidFill>
              <a:latin typeface="Arial"/>
            </a:endParaRPr>
          </a:p>
        </p:txBody>
      </p:sp>
      <p:pic>
        <p:nvPicPr>
          <p:cNvPr id="319" name="Imagen 2" descr=""/>
          <p:cNvPicPr/>
          <p:nvPr/>
        </p:nvPicPr>
        <p:blipFill>
          <a:blip r:embed="rId1"/>
          <a:srcRect l="0" t="18276" r="0" b="13152"/>
          <a:stretch/>
        </p:blipFill>
        <p:spPr>
          <a:xfrm>
            <a:off x="6477480" y="158400"/>
            <a:ext cx="2666160" cy="5130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cxnSp>
        <p:nvCxnSpPr>
          <p:cNvPr id="320" name="207 Conector recto 1"/>
          <p:cNvCxnSpPr/>
          <p:nvPr/>
        </p:nvCxnSpPr>
        <p:spPr>
          <a:xfrm>
            <a:off x="6436800" y="4208400"/>
            <a:ext cx="11160" cy="203400"/>
          </a:xfrm>
          <a:prstGeom prst="straightConnector1">
            <a:avLst/>
          </a:prstGeom>
          <a:ln>
            <a:solidFill>
              <a:srgbClr val="4a7ebb"/>
            </a:solidFill>
            <a:round/>
          </a:ln>
        </p:spPr>
      </p:cxnSp>
      <p:sp>
        <p:nvSpPr>
          <p:cNvPr id="321" name="CuadroTexto 1"/>
          <p:cNvSpPr/>
          <p:nvPr/>
        </p:nvSpPr>
        <p:spPr>
          <a:xfrm>
            <a:off x="1331640" y="0"/>
            <a:ext cx="6192360" cy="42516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0" lang="es-MX" sz="1100" spc="-1" strike="noStrike">
                <a:solidFill>
                  <a:srgbClr val="000000"/>
                </a:solidFill>
                <a:latin typeface="Arial"/>
                <a:ea typeface="Times New Roman"/>
              </a:rPr>
              <a:t>PP E010 “Formación y Capacitación de Recursos Humanos para la Salud”</a:t>
            </a:r>
            <a:endParaRPr b="0" lang="es-MX" sz="1100" spc="-1" strike="noStrike">
              <a:solidFill>
                <a:srgbClr val="000000"/>
              </a:solidFill>
              <a:latin typeface="Arial"/>
            </a:endParaRPr>
          </a:p>
          <a:p>
            <a:pPr algn="ctr" defTabSz="914400">
              <a:lnSpc>
                <a:spcPct val="100000"/>
              </a:lnSpc>
            </a:pPr>
            <a:r>
              <a:rPr b="1" lang="es-ES" sz="1100" spc="-1" strike="noStrike">
                <a:solidFill>
                  <a:schemeClr val="dk1"/>
                </a:solidFill>
                <a:latin typeface="Arial"/>
                <a:ea typeface="Times New Roman"/>
              </a:rPr>
              <a:t>Árbol del problema   -   MIR 2023</a:t>
            </a:r>
            <a:endParaRPr b="0" lang="es-MX" sz="1100" spc="-1" strike="noStrike">
              <a:solidFill>
                <a:srgbClr val="000000"/>
              </a:solidFill>
              <a:latin typeface="Arial"/>
            </a:endParaRPr>
          </a:p>
        </p:txBody>
      </p:sp>
      <p:sp>
        <p:nvSpPr>
          <p:cNvPr id="322" name="93 Rectángulo 3"/>
          <p:cNvSpPr/>
          <p:nvPr/>
        </p:nvSpPr>
        <p:spPr>
          <a:xfrm>
            <a:off x="3789360" y="422280"/>
            <a:ext cx="1276560" cy="501120"/>
          </a:xfrm>
          <a:prstGeom prst="rect">
            <a:avLst/>
          </a:prstGeom>
          <a:noFill/>
          <a:ln w="12700">
            <a:solidFill>
              <a:srgbClr val="4f81bd">
                <a:lumMod val="60000"/>
                <a:lumOff val="40000"/>
              </a:srgbClr>
            </a:solidFill>
            <a:round/>
          </a:ln>
        </p:spPr>
        <p:style>
          <a:lnRef idx="2">
            <a:schemeClr val="accent1">
              <a:shade val="50000"/>
            </a:schemeClr>
          </a:lnRef>
          <a:fillRef idx="1">
            <a:schemeClr val="accent1"/>
          </a:fillRef>
          <a:effectRef idx="0">
            <a:schemeClr val="accent1"/>
          </a:effectRef>
          <a:fontRef idx="minor"/>
        </p:style>
        <p:txBody>
          <a:bodyPr numCol="1" spcCol="0" anchor="ctr">
            <a:noAutofit/>
          </a:bodyPr>
          <a:p>
            <a:pPr algn="ctr" defTabSz="914400">
              <a:lnSpc>
                <a:spcPct val="100000"/>
              </a:lnSpc>
            </a:pPr>
            <a:r>
              <a:rPr b="1" lang="es-MX" sz="500" spc="-1" strike="noStrike">
                <a:solidFill>
                  <a:srgbClr val="000000"/>
                </a:solidFill>
                <a:latin typeface="Arial"/>
                <a:ea typeface="Times New Roman"/>
              </a:rPr>
              <a:t>Rezago institucional en la formación de posgrado, actualización y  capacitación de recursos humanos para la salud</a:t>
            </a:r>
            <a:endParaRPr b="0" lang="es-MX" sz="500" spc="-1" strike="noStrike">
              <a:solidFill>
                <a:srgbClr val="000000"/>
              </a:solidFill>
              <a:latin typeface="Arial"/>
            </a:endParaRPr>
          </a:p>
        </p:txBody>
      </p:sp>
      <p:sp>
        <p:nvSpPr>
          <p:cNvPr id="323" name="CuadroTexto 3"/>
          <p:cNvSpPr/>
          <p:nvPr/>
        </p:nvSpPr>
        <p:spPr>
          <a:xfrm>
            <a:off x="2843640" y="492840"/>
            <a:ext cx="1269000" cy="30312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400" spc="-1" strike="noStrike">
                <a:solidFill>
                  <a:schemeClr val="dk1"/>
                </a:solidFill>
                <a:latin typeface="Calibri"/>
              </a:rPr>
              <a:t>Problema</a:t>
            </a:r>
            <a:endParaRPr b="0" lang="es-MX" sz="1400" spc="-1" strike="noStrike">
              <a:solidFill>
                <a:srgbClr val="000000"/>
              </a:solidFill>
              <a:latin typeface="Arial"/>
            </a:endParaRPr>
          </a:p>
        </p:txBody>
      </p:sp>
      <p:sp>
        <p:nvSpPr>
          <p:cNvPr id="324" name="CuadroTexto 7"/>
          <p:cNvSpPr/>
          <p:nvPr/>
        </p:nvSpPr>
        <p:spPr>
          <a:xfrm>
            <a:off x="912960" y="657720"/>
            <a:ext cx="1269000" cy="30312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s-MX" sz="1400" spc="-1" strike="noStrike">
                <a:solidFill>
                  <a:schemeClr val="dk1"/>
                </a:solidFill>
                <a:latin typeface="Calibri"/>
              </a:rPr>
              <a:t>Causas</a:t>
            </a:r>
            <a:endParaRPr b="0" lang="es-MX" sz="1400" spc="-1" strike="noStrike">
              <a:solidFill>
                <a:srgbClr val="000000"/>
              </a:solidFill>
              <a:latin typeface="Arial"/>
            </a:endParaRPr>
          </a:p>
        </p:txBody>
      </p:sp>
      <p:grpSp>
        <p:nvGrpSpPr>
          <p:cNvPr id="325" name="Grupo 2"/>
          <p:cNvGrpSpPr/>
          <p:nvPr/>
        </p:nvGrpSpPr>
        <p:grpSpPr>
          <a:xfrm>
            <a:off x="35640" y="999720"/>
            <a:ext cx="9143640" cy="6441120"/>
            <a:chOff x="35640" y="999720"/>
            <a:chExt cx="9143640" cy="6441120"/>
          </a:xfrm>
        </p:grpSpPr>
        <p:pic>
          <p:nvPicPr>
            <p:cNvPr id="326" name="Imagen 3" descr=""/>
            <p:cNvPicPr/>
            <p:nvPr/>
          </p:nvPicPr>
          <p:blipFill>
            <a:blip r:embed="rId1"/>
            <a:srcRect l="0" t="8066" r="0" b="-8066"/>
            <a:stretch/>
          </p:blipFill>
          <p:spPr>
            <a:xfrm>
              <a:off x="35640" y="999720"/>
              <a:ext cx="9143640" cy="6441120"/>
            </a:xfrm>
            <a:prstGeom prst="rect">
              <a:avLst/>
            </a:prstGeom>
            <a:ln w="0">
              <a:noFill/>
            </a:ln>
          </p:spPr>
        </p:pic>
        <p:sp>
          <p:nvSpPr>
            <p:cNvPr id="327" name="CuadroTexto 11"/>
            <p:cNvSpPr/>
            <p:nvPr/>
          </p:nvSpPr>
          <p:spPr>
            <a:xfrm>
              <a:off x="912960" y="2033640"/>
              <a:ext cx="719640" cy="272160"/>
            </a:xfrm>
            <a:prstGeom prst="rect">
              <a:avLst/>
            </a:prstGeom>
            <a:solidFill>
              <a:schemeClr val="bg1"/>
            </a:solidFill>
            <a:ln w="0">
              <a:noFill/>
            </a:ln>
          </p:spPr>
          <p:style>
            <a:lnRef idx="0"/>
            <a:fillRef idx="0"/>
            <a:effectRef idx="0"/>
            <a:fontRef idx="minor"/>
          </p:style>
          <p:txBody>
            <a:bodyPr lIns="90000" rIns="90000" tIns="45000" bIns="45000" anchor="t">
              <a:spAutoFit/>
            </a:bodyPr>
            <a:p>
              <a:pPr defTabSz="914400">
                <a:lnSpc>
                  <a:spcPct val="100000"/>
                </a:lnSpc>
              </a:pPr>
              <a:r>
                <a:rPr b="1" lang="es-MX" sz="400" spc="-1" strike="noStrike">
                  <a:solidFill>
                    <a:srgbClr val="000000"/>
                  </a:solidFill>
                  <a:latin typeface="Arial"/>
                  <a:ea typeface="Times New Roman"/>
                </a:rPr>
                <a:t>Bajo nivel académico del personal de salud especializado</a:t>
              </a:r>
              <a:endParaRPr b="0" lang="es-MX" sz="400" spc="-1" strike="noStrike">
                <a:solidFill>
                  <a:srgbClr val="000000"/>
                </a:solidFill>
                <a:latin typeface="Arial"/>
              </a:endParaRPr>
            </a:p>
          </p:txBody>
        </p:sp>
      </p:grpSp>
      <p:sp>
        <p:nvSpPr>
          <p:cNvPr id="328" name="CuadroTexto 12"/>
          <p:cNvSpPr/>
          <p:nvPr/>
        </p:nvSpPr>
        <p:spPr>
          <a:xfrm>
            <a:off x="8100360" y="2043360"/>
            <a:ext cx="575640" cy="364680"/>
          </a:xfrm>
          <a:prstGeom prst="rect">
            <a:avLst/>
          </a:prstGeom>
          <a:solidFill>
            <a:schemeClr val="bg1"/>
          </a:solidFill>
          <a:ln w="0">
            <a:noFill/>
          </a:ln>
        </p:spPr>
        <p:style>
          <a:lnRef idx="0"/>
          <a:fillRef idx="0"/>
          <a:effectRef idx="0"/>
          <a:fontRef idx="minor"/>
        </p:style>
        <p:txBody>
          <a:bodyPr lIns="90000" rIns="90000" tIns="45000" bIns="45000" anchor="t">
            <a:spAutoFit/>
          </a:bodyPr>
          <a:p>
            <a:pPr algn="ctr" defTabSz="914400">
              <a:lnSpc>
                <a:spcPct val="100000"/>
              </a:lnSpc>
            </a:pPr>
            <a:r>
              <a:rPr b="1" lang="es-MX" sz="450" spc="-1" strike="noStrike">
                <a:solidFill>
                  <a:schemeClr val="dk1"/>
                </a:solidFill>
                <a:latin typeface="Calibri"/>
              </a:rPr>
              <a:t>Deficiente integración del</a:t>
            </a:r>
            <a:endParaRPr b="0" lang="es-MX" sz="450" spc="-1" strike="noStrike">
              <a:solidFill>
                <a:srgbClr val="000000"/>
              </a:solidFill>
              <a:latin typeface="Arial"/>
            </a:endParaRPr>
          </a:p>
          <a:p>
            <a:pPr algn="ctr" defTabSz="914400">
              <a:lnSpc>
                <a:spcPct val="100000"/>
              </a:lnSpc>
            </a:pPr>
            <a:r>
              <a:rPr b="1" lang="es-MX" sz="450" spc="-1" strike="noStrike">
                <a:solidFill>
                  <a:schemeClr val="dk1"/>
                </a:solidFill>
                <a:latin typeface="Calibri"/>
              </a:rPr>
              <a:t>Programa Anual de Capacitación</a:t>
            </a:r>
            <a:endParaRPr b="0" lang="es-MX" sz="450" spc="-1" strike="noStrike">
              <a:solidFill>
                <a:srgbClr val="000000"/>
              </a:solidFill>
              <a:latin typeface="Arial"/>
            </a:endParaRPr>
          </a:p>
        </p:txBody>
      </p:sp>
      <p:sp>
        <p:nvSpPr>
          <p:cNvPr id="329" name="CuadroTexto 15"/>
          <p:cNvSpPr/>
          <p:nvPr/>
        </p:nvSpPr>
        <p:spPr>
          <a:xfrm>
            <a:off x="8100360" y="2828160"/>
            <a:ext cx="575640" cy="364680"/>
          </a:xfrm>
          <a:prstGeom prst="rect">
            <a:avLst/>
          </a:prstGeom>
          <a:solidFill>
            <a:schemeClr val="bg1"/>
          </a:solidFill>
          <a:ln w="0">
            <a:noFill/>
          </a:ln>
        </p:spPr>
        <p:style>
          <a:lnRef idx="0"/>
          <a:fillRef idx="0"/>
          <a:effectRef idx="0"/>
          <a:fontRef idx="minor"/>
        </p:style>
        <p:txBody>
          <a:bodyPr lIns="90000" rIns="90000" tIns="45000" bIns="45000" anchor="t">
            <a:spAutoFit/>
          </a:bodyPr>
          <a:p>
            <a:pPr algn="ctr" defTabSz="914400">
              <a:lnSpc>
                <a:spcPct val="100000"/>
              </a:lnSpc>
            </a:pPr>
            <a:r>
              <a:rPr b="1" lang="es-MX" sz="450" spc="-1" strike="noStrike">
                <a:solidFill>
                  <a:schemeClr val="dk1"/>
                </a:solidFill>
                <a:latin typeface="Calibri"/>
              </a:rPr>
              <a:t>Insuficiente seguimiento del programa de capacitación</a:t>
            </a:r>
            <a:endParaRPr b="0" lang="es-MX" sz="450" spc="-1" strike="noStrike">
              <a:solidFill>
                <a:srgbClr val="000000"/>
              </a:solidFill>
              <a:latin typeface="Arial"/>
            </a:endParaRPr>
          </a:p>
        </p:txBody>
      </p:sp>
      <p:sp>
        <p:nvSpPr>
          <p:cNvPr id="330" name="CuadroTexto 16"/>
          <p:cNvSpPr/>
          <p:nvPr/>
        </p:nvSpPr>
        <p:spPr>
          <a:xfrm>
            <a:off x="8141400" y="3594960"/>
            <a:ext cx="575640" cy="295920"/>
          </a:xfrm>
          <a:prstGeom prst="rect">
            <a:avLst/>
          </a:prstGeom>
          <a:solidFill>
            <a:schemeClr val="bg1"/>
          </a:solidFill>
          <a:ln w="0">
            <a:noFill/>
          </a:ln>
        </p:spPr>
        <p:style>
          <a:lnRef idx="0"/>
          <a:fillRef idx="0"/>
          <a:effectRef idx="0"/>
          <a:fontRef idx="minor"/>
        </p:style>
        <p:txBody>
          <a:bodyPr lIns="90000" rIns="90000" tIns="45000" bIns="45000" anchor="t">
            <a:spAutoFit/>
          </a:bodyPr>
          <a:p>
            <a:pPr algn="ctr" defTabSz="914400">
              <a:lnSpc>
                <a:spcPct val="100000"/>
              </a:lnSpc>
            </a:pPr>
            <a:r>
              <a:rPr b="1" lang="es-MX" sz="450" spc="-1" strike="noStrike">
                <a:solidFill>
                  <a:schemeClr val="dk1"/>
                </a:solidFill>
                <a:latin typeface="Calibri"/>
              </a:rPr>
              <a:t>Bajo apoyo institucional a la capacitación</a:t>
            </a:r>
            <a:endParaRPr b="0" lang="es-MX" sz="450" spc="-1" strike="noStrike">
              <a:solidFill>
                <a:srgbClr val="000000"/>
              </a:solidFill>
              <a:latin typeface="Arial"/>
            </a:endParaRPr>
          </a:p>
        </p:txBody>
      </p:sp>
      <p:sp>
        <p:nvSpPr>
          <p:cNvPr id="331" name="CuadroTexto 17"/>
          <p:cNvSpPr/>
          <p:nvPr/>
        </p:nvSpPr>
        <p:spPr>
          <a:xfrm>
            <a:off x="4607640" y="2853000"/>
            <a:ext cx="612360" cy="364680"/>
          </a:xfrm>
          <a:prstGeom prst="rect">
            <a:avLst/>
          </a:prstGeom>
          <a:solidFill>
            <a:schemeClr val="bg1"/>
          </a:solidFill>
          <a:ln w="0">
            <a:noFill/>
          </a:ln>
        </p:spPr>
        <p:style>
          <a:lnRef idx="0"/>
          <a:fillRef idx="0"/>
          <a:effectRef idx="0"/>
          <a:fontRef idx="minor"/>
        </p:style>
        <p:txBody>
          <a:bodyPr lIns="90000" rIns="90000" tIns="45000" bIns="45000" anchor="t">
            <a:spAutoFit/>
          </a:bodyPr>
          <a:p>
            <a:pPr algn="ctr" defTabSz="914400">
              <a:lnSpc>
                <a:spcPct val="100000"/>
              </a:lnSpc>
            </a:pPr>
            <a:r>
              <a:rPr b="1" lang="es-MX" sz="450" spc="-1" strike="noStrike">
                <a:solidFill>
                  <a:schemeClr val="dk1"/>
                </a:solidFill>
                <a:latin typeface="Calibri"/>
              </a:rPr>
              <a:t>Menores ofertas de mercado laboral en lugares de formación</a:t>
            </a:r>
            <a:endParaRPr b="0" lang="es-MX" sz="450" spc="-1" strike="noStrike">
              <a:solidFill>
                <a:srgbClr val="000000"/>
              </a:solidFill>
              <a:latin typeface="Arial"/>
            </a:endParaRPr>
          </a:p>
        </p:txBody>
      </p:sp>
      <p:sp>
        <p:nvSpPr>
          <p:cNvPr id="332" name="73 CuadroTexto 3"/>
          <p:cNvSpPr/>
          <p:nvPr/>
        </p:nvSpPr>
        <p:spPr>
          <a:xfrm>
            <a:off x="6732360" y="6533280"/>
            <a:ext cx="3132000" cy="21132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1" lang="es-MX" sz="800" spc="-1" strike="noStrike">
                <a:solidFill>
                  <a:schemeClr val="dk1"/>
                </a:solidFill>
                <a:latin typeface="Arial"/>
              </a:rPr>
              <a:t>JUNIO 27 2022</a:t>
            </a:r>
            <a:endParaRPr b="0" lang="es-MX" sz="800" spc="-1" strike="noStrike">
              <a:solidFill>
                <a:srgbClr val="000000"/>
              </a:solidFill>
              <a:latin typeface="Arial"/>
            </a:endParaRPr>
          </a:p>
        </p:txBody>
      </p:sp>
      <p:pic>
        <p:nvPicPr>
          <p:cNvPr id="333" name="Imagen 4" descr=""/>
          <p:cNvPicPr/>
          <p:nvPr/>
        </p:nvPicPr>
        <p:blipFill>
          <a:blip r:embed="rId2"/>
          <a:srcRect l="0" t="16401" r="53651" b="23274"/>
          <a:stretch/>
        </p:blipFill>
        <p:spPr>
          <a:xfrm>
            <a:off x="7020360" y="38520"/>
            <a:ext cx="2096280" cy="81792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32 CuadroTexto"/>
          <p:cNvSpPr/>
          <p:nvPr/>
        </p:nvSpPr>
        <p:spPr>
          <a:xfrm>
            <a:off x="710280" y="230400"/>
            <a:ext cx="6918480" cy="2422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s-MX" sz="1000" spc="-1" strike="noStrike">
                <a:solidFill>
                  <a:schemeClr val="dk1"/>
                </a:solidFill>
                <a:latin typeface="Arial"/>
              </a:rPr>
              <a:t>PP E010  </a:t>
            </a:r>
            <a:r>
              <a:rPr b="1" lang="es-MX" sz="1000" spc="-1" strike="noStrike">
                <a:solidFill>
                  <a:schemeClr val="dk1"/>
                </a:solidFill>
                <a:latin typeface="Symbol"/>
              </a:rPr>
              <a:t></a:t>
            </a:r>
            <a:r>
              <a:rPr b="1" lang="es-MX" sz="1000" spc="-1" strike="noStrike">
                <a:solidFill>
                  <a:schemeClr val="dk1"/>
                </a:solidFill>
                <a:latin typeface="Arial"/>
              </a:rPr>
              <a:t>Formación y capacitación de recursos humanos para la salud</a:t>
            </a:r>
            <a:r>
              <a:rPr b="1" lang="es-MX" sz="1000" spc="-1" strike="noStrike">
                <a:solidFill>
                  <a:schemeClr val="dk1"/>
                </a:solidFill>
                <a:latin typeface="Symbol"/>
              </a:rPr>
              <a:t></a:t>
            </a:r>
            <a:r>
              <a:rPr b="1" lang="es-MX" sz="1000" spc="-1" strike="noStrike">
                <a:solidFill>
                  <a:schemeClr val="dk1"/>
                </a:solidFill>
                <a:latin typeface="Arial"/>
              </a:rPr>
              <a:t> </a:t>
            </a:r>
            <a:endParaRPr b="0" lang="es-MX" sz="1000" spc="-1" strike="noStrike">
              <a:solidFill>
                <a:srgbClr val="000000"/>
              </a:solidFill>
              <a:latin typeface="Arial"/>
            </a:endParaRPr>
          </a:p>
        </p:txBody>
      </p:sp>
      <p:sp>
        <p:nvSpPr>
          <p:cNvPr id="335" name="41 Rectángulo 2"/>
          <p:cNvSpPr/>
          <p:nvPr/>
        </p:nvSpPr>
        <p:spPr>
          <a:xfrm>
            <a:off x="6807960" y="3078720"/>
            <a:ext cx="1822320" cy="1357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s-MX" sz="800" spc="-1" strike="noStrike">
              <a:solidFill>
                <a:srgbClr val="000000"/>
              </a:solidFill>
              <a:latin typeface="Arial"/>
            </a:endParaRPr>
          </a:p>
          <a:p>
            <a:pPr marL="85680" indent="-85680">
              <a:lnSpc>
                <a:spcPct val="100000"/>
              </a:lnSpc>
              <a:tabLst>
                <a:tab algn="l" pos="0"/>
              </a:tabLst>
            </a:pPr>
            <a:endParaRPr b="0" lang="es-MX" sz="1000" spc="-1" strike="noStrike">
              <a:solidFill>
                <a:srgbClr val="000000"/>
              </a:solidFill>
              <a:latin typeface="Arial"/>
            </a:endParaRPr>
          </a:p>
          <a:p>
            <a:pPr marL="85680" indent="-85680">
              <a:lnSpc>
                <a:spcPct val="100000"/>
              </a:lnSpc>
              <a:tabLst>
                <a:tab algn="l" pos="0"/>
              </a:tabLst>
            </a:pPr>
            <a:endParaRPr b="0" lang="es-MX" sz="1000" spc="-1" strike="noStrike">
              <a:solidFill>
                <a:srgbClr val="000000"/>
              </a:solidFill>
              <a:latin typeface="Arial"/>
            </a:endParaRPr>
          </a:p>
          <a:p>
            <a:pPr marL="85680" indent="-85680">
              <a:lnSpc>
                <a:spcPct val="100000"/>
              </a:lnSpc>
              <a:tabLst>
                <a:tab algn="l" pos="0"/>
              </a:tabLst>
            </a:pPr>
            <a:endParaRPr b="0" lang="es-MX" sz="1000" spc="-1" strike="noStrike">
              <a:solidFill>
                <a:srgbClr val="000000"/>
              </a:solidFill>
              <a:latin typeface="Arial"/>
            </a:endParaRPr>
          </a:p>
        </p:txBody>
      </p:sp>
      <p:grpSp>
        <p:nvGrpSpPr>
          <p:cNvPr id="336" name="Grupo 4"/>
          <p:cNvGrpSpPr/>
          <p:nvPr/>
        </p:nvGrpSpPr>
        <p:grpSpPr>
          <a:xfrm>
            <a:off x="2078280" y="579960"/>
            <a:ext cx="3639240" cy="1959480"/>
            <a:chOff x="2078280" y="579960"/>
            <a:chExt cx="3639240" cy="1959480"/>
          </a:xfrm>
        </p:grpSpPr>
        <p:sp>
          <p:nvSpPr>
            <p:cNvPr id="337" name="33 Rectángulo 2"/>
            <p:cNvSpPr/>
            <p:nvPr/>
          </p:nvSpPr>
          <p:spPr>
            <a:xfrm>
              <a:off x="2078280" y="1585800"/>
              <a:ext cx="3639240" cy="953640"/>
            </a:xfrm>
            <a:prstGeom prst="rect">
              <a:avLst/>
            </a:prstGeom>
            <a:no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54000" rIns="90000" tIns="54000" bIns="45000" anchor="ctr">
              <a:noAutofit/>
            </a:bodyPr>
            <a:p>
              <a:pPr marL="87480" indent="-87480">
                <a:lnSpc>
                  <a:spcPct val="100000"/>
                </a:lnSpc>
                <a:tabLst>
                  <a:tab algn="l" pos="0"/>
                </a:tabLst>
              </a:pPr>
              <a:endParaRPr b="0" lang="es-MX" sz="800" spc="-1" strike="noStrike">
                <a:solidFill>
                  <a:srgbClr val="000000"/>
                </a:solidFill>
                <a:latin typeface="Arial"/>
              </a:endParaRPr>
            </a:p>
            <a:p>
              <a:pPr marL="87480" indent="-87480">
                <a:lnSpc>
                  <a:spcPct val="100000"/>
                </a:lnSpc>
                <a:buClr>
                  <a:srgbClr val="000000"/>
                </a:buClr>
                <a:buFont typeface="OpenSymbol"/>
                <a:buChar char="-"/>
                <a:tabLst>
                  <a:tab algn="l" pos="0"/>
                </a:tabLst>
              </a:pPr>
              <a:r>
                <a:rPr b="1" lang="es-MX" sz="600" spc="-1" strike="noStrike">
                  <a:solidFill>
                    <a:schemeClr val="dk1"/>
                  </a:solidFill>
                  <a:latin typeface="Arial"/>
                </a:rPr>
                <a:t>Eficacia en la formación de médicos especialistas (A) </a:t>
              </a:r>
              <a:endParaRPr b="0" lang="es-MX" sz="600" spc="-1" strike="noStrike">
                <a:solidFill>
                  <a:srgbClr val="000000"/>
                </a:solidFill>
                <a:latin typeface="Arial"/>
              </a:endParaRPr>
            </a:p>
            <a:p>
              <a:pPr>
                <a:lnSpc>
                  <a:spcPct val="100000"/>
                </a:lnSpc>
                <a:tabLst>
                  <a:tab algn="l" pos="0"/>
                </a:tabLst>
              </a:pPr>
              <a:endParaRPr b="0" lang="es-MX" sz="600" spc="-1" strike="noStrike">
                <a:solidFill>
                  <a:srgbClr val="000000"/>
                </a:solidFill>
                <a:latin typeface="Arial"/>
              </a:endParaRPr>
            </a:p>
            <a:p>
              <a:pPr marL="87480" indent="-87480">
                <a:lnSpc>
                  <a:spcPct val="100000"/>
                </a:lnSpc>
                <a:buClr>
                  <a:srgbClr val="000000"/>
                </a:buClr>
                <a:buFont typeface="OpenSymbol"/>
                <a:buChar char="-"/>
                <a:tabLst>
                  <a:tab algn="l" pos="0"/>
                </a:tabLst>
              </a:pPr>
              <a:r>
                <a:rPr b="1" lang="es-MX" sz="600" spc="-1" strike="noStrike">
                  <a:solidFill>
                    <a:schemeClr val="dk1"/>
                  </a:solidFill>
                  <a:latin typeface="Arial"/>
                </a:rPr>
                <a:t>Eficiencia terminal de especializaciones no clínicas, maestrías y doctorados (A) </a:t>
              </a:r>
              <a:endParaRPr b="0" lang="es-MX" sz="600" spc="-1" strike="noStrike">
                <a:solidFill>
                  <a:srgbClr val="000000"/>
                </a:solidFill>
                <a:latin typeface="Arial"/>
              </a:endParaRPr>
            </a:p>
            <a:p>
              <a:pPr>
                <a:lnSpc>
                  <a:spcPct val="100000"/>
                </a:lnSpc>
                <a:tabLst>
                  <a:tab algn="l" pos="0"/>
                </a:tabLst>
              </a:pPr>
              <a:endParaRPr b="0" lang="es-MX" sz="600" spc="-1" strike="noStrike">
                <a:solidFill>
                  <a:srgbClr val="000000"/>
                </a:solidFill>
                <a:latin typeface="Arial"/>
              </a:endParaRPr>
            </a:p>
            <a:p>
              <a:pPr marL="87480" indent="-87480">
                <a:lnSpc>
                  <a:spcPct val="100000"/>
                </a:lnSpc>
                <a:buClr>
                  <a:srgbClr val="000000"/>
                </a:buClr>
                <a:buFont typeface="OpenSymbol"/>
                <a:buChar char="-"/>
                <a:tabLst>
                  <a:tab algn="l" pos="0"/>
                </a:tabLst>
              </a:pPr>
              <a:r>
                <a:rPr b="1" lang="es-MX" sz="600" spc="-1" strike="noStrike">
                  <a:solidFill>
                    <a:schemeClr val="dk1"/>
                  </a:solidFill>
                  <a:latin typeface="Arial"/>
                </a:rPr>
                <a:t>Porcentaje de profesionales de la salud que concluyeron cursos de educación continua (T) </a:t>
              </a:r>
              <a:endParaRPr b="0" lang="es-MX" sz="600" spc="-1" strike="noStrike">
                <a:solidFill>
                  <a:srgbClr val="000000"/>
                </a:solidFill>
                <a:latin typeface="Arial"/>
              </a:endParaRPr>
            </a:p>
            <a:p>
              <a:pPr>
                <a:lnSpc>
                  <a:spcPct val="100000"/>
                </a:lnSpc>
                <a:tabLst>
                  <a:tab algn="l" pos="0"/>
                </a:tabLst>
              </a:pPr>
              <a:endParaRPr b="0" lang="es-MX" sz="600" spc="-1" strike="noStrike">
                <a:solidFill>
                  <a:srgbClr val="000000"/>
                </a:solidFill>
                <a:latin typeface="Arial"/>
              </a:endParaRPr>
            </a:p>
            <a:p>
              <a:pPr marL="87480" indent="-87480">
                <a:lnSpc>
                  <a:spcPct val="100000"/>
                </a:lnSpc>
                <a:buClr>
                  <a:srgbClr val="ff0000"/>
                </a:buClr>
                <a:buFont typeface="OpenSymbol"/>
                <a:buChar char="-"/>
                <a:tabLst>
                  <a:tab algn="l" pos="0"/>
                </a:tabLst>
              </a:pPr>
              <a:r>
                <a:rPr b="0" lang="es-MX" sz="600" spc="-1" strike="noStrike">
                  <a:solidFill>
                    <a:srgbClr val="ff0000"/>
                  </a:solidFill>
                  <a:latin typeface="Arial"/>
                </a:rPr>
                <a:t>Porcentaje de servidores públicos que acreditan cursos de capacitación (T)</a:t>
              </a:r>
              <a:endParaRPr b="0" lang="es-MX" sz="600" spc="-1" strike="noStrike">
                <a:solidFill>
                  <a:srgbClr val="000000"/>
                </a:solidFill>
                <a:latin typeface="Arial"/>
              </a:endParaRPr>
            </a:p>
            <a:p>
              <a:pPr>
                <a:lnSpc>
                  <a:spcPct val="100000"/>
                </a:lnSpc>
                <a:tabLst>
                  <a:tab algn="l" pos="0"/>
                </a:tabLst>
              </a:pPr>
              <a:endParaRPr b="0" lang="es-MX" sz="800" spc="-1" strike="noStrike">
                <a:solidFill>
                  <a:srgbClr val="000000"/>
                </a:solidFill>
                <a:latin typeface="Arial"/>
              </a:endParaRPr>
            </a:p>
          </p:txBody>
        </p:sp>
        <p:sp>
          <p:nvSpPr>
            <p:cNvPr id="338" name="34 Rectángulo 2"/>
            <p:cNvSpPr/>
            <p:nvPr/>
          </p:nvSpPr>
          <p:spPr>
            <a:xfrm>
              <a:off x="2079000" y="579960"/>
              <a:ext cx="3637440" cy="847800"/>
            </a:xfrm>
            <a:prstGeom prst="rect">
              <a:avLst/>
            </a:prstGeom>
            <a:solidFill>
              <a:schemeClr val="bg1"/>
            </a:solid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0" rIns="36000" tIns="0" bIns="36000" anchor="ctr">
              <a:noAutofit/>
            </a:bodyPr>
            <a:p>
              <a:pPr>
                <a:lnSpc>
                  <a:spcPct val="100000"/>
                </a:lnSpc>
              </a:pPr>
              <a:endParaRPr b="0" lang="es-MX" sz="800" spc="-1" strike="noStrike">
                <a:solidFill>
                  <a:srgbClr val="000000"/>
                </a:solidFill>
                <a:latin typeface="Arial"/>
              </a:endParaRPr>
            </a:p>
            <a:p>
              <a:pPr marL="72000" indent="-87480">
                <a:lnSpc>
                  <a:spcPct val="100000"/>
                </a:lnSpc>
                <a:buClr>
                  <a:srgbClr val="000000"/>
                </a:buClr>
                <a:buFont typeface="OpenSymbol"/>
                <a:buChar char="-"/>
              </a:pPr>
              <a:r>
                <a:rPr b="1" lang="es-MX" sz="600" spc="-1" strike="noStrike">
                  <a:solidFill>
                    <a:schemeClr val="dk1"/>
                  </a:solidFill>
                  <a:latin typeface="Arial"/>
                </a:rPr>
                <a:t>  </a:t>
              </a:r>
              <a:r>
                <a:rPr b="1" lang="es-MX" sz="600" spc="-1" strike="noStrike">
                  <a:solidFill>
                    <a:schemeClr val="dk1"/>
                  </a:solidFill>
                  <a:latin typeface="Arial"/>
                </a:rPr>
                <a:t>Tasa de incremento anual de plazas de médicos especialistas en formación (A) </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72000" indent="-87480">
                <a:lnSpc>
                  <a:spcPct val="100000"/>
                </a:lnSpc>
                <a:buClr>
                  <a:srgbClr val="000000"/>
                </a:buClr>
                <a:buFont typeface="OpenSymbol"/>
                <a:buChar char="-"/>
              </a:pPr>
              <a:r>
                <a:rPr b="1" lang="es-MX" sz="600" spc="-1" strike="noStrike">
                  <a:solidFill>
                    <a:schemeClr val="dk1"/>
                  </a:solidFill>
                  <a:latin typeface="Arial"/>
                </a:rPr>
                <a:t>  </a:t>
              </a:r>
              <a:r>
                <a:rPr b="1" lang="es-MX" sz="600" spc="-1" strike="noStrike">
                  <a:solidFill>
                    <a:schemeClr val="dk1"/>
                  </a:solidFill>
                  <a:latin typeface="Arial"/>
                </a:rPr>
                <a:t>Cobertura de plazas de residentes (A)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72000" indent="-87480">
                <a:lnSpc>
                  <a:spcPct val="100000"/>
                </a:lnSpc>
                <a:buClr>
                  <a:srgbClr val="000000"/>
                </a:buClr>
                <a:buFont typeface="OpenSymbol"/>
                <a:buChar char="-"/>
              </a:pPr>
              <a:r>
                <a:rPr b="1" lang="es-MX" sz="600" spc="-1" strike="noStrike">
                  <a:solidFill>
                    <a:schemeClr val="dk1"/>
                  </a:solidFill>
                  <a:latin typeface="Arial"/>
                </a:rPr>
                <a:t>  </a:t>
              </a:r>
              <a:r>
                <a:rPr b="1" lang="es-MX" sz="600" spc="-1" strike="noStrike">
                  <a:solidFill>
                    <a:schemeClr val="dk1"/>
                  </a:solidFill>
                  <a:latin typeface="Arial"/>
                </a:rPr>
                <a:t>Eficiencia terminal de médicos especialistas en las entidades federativas (A)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72000" indent="-87480">
                <a:lnSpc>
                  <a:spcPct val="100000"/>
                </a:lnSpc>
                <a:buClr>
                  <a:srgbClr val="000000"/>
                </a:buClr>
                <a:buFont typeface="OpenSymbol"/>
                <a:buChar char="-"/>
              </a:pPr>
              <a:r>
                <a:rPr b="1" lang="es-MX" sz="700" spc="-1" strike="noStrike">
                  <a:solidFill>
                    <a:schemeClr val="dk1"/>
                  </a:solidFill>
                  <a:latin typeface="Arial"/>
                </a:rPr>
                <a:t> </a:t>
              </a:r>
              <a:r>
                <a:rPr b="1" lang="es-MX" sz="600" spc="-1" strike="noStrike">
                  <a:solidFill>
                    <a:srgbClr val="ff0000"/>
                  </a:solidFill>
                  <a:latin typeface="Arial"/>
                </a:rPr>
                <a:t>Porcentaje de servidores públicos capacitados (A)</a:t>
              </a:r>
              <a:endParaRPr b="0" lang="es-MX" sz="600" spc="-1" strike="noStrike">
                <a:solidFill>
                  <a:srgbClr val="000000"/>
                </a:solidFill>
                <a:latin typeface="Arial"/>
              </a:endParaRPr>
            </a:p>
          </p:txBody>
        </p:sp>
      </p:grpSp>
      <p:cxnSp>
        <p:nvCxnSpPr>
          <p:cNvPr id="339" name="Conector recto 3"/>
          <p:cNvCxnSpPr>
            <a:stCxn id="338" idx="2"/>
            <a:endCxn id="337" idx="0"/>
          </p:cNvCxnSpPr>
          <p:nvPr/>
        </p:nvCxnSpPr>
        <p:spPr>
          <a:xfrm>
            <a:off x="3897720" y="1427760"/>
            <a:ext cx="360" cy="158400"/>
          </a:xfrm>
          <a:prstGeom prst="straightConnector1">
            <a:avLst/>
          </a:prstGeom>
          <a:ln>
            <a:solidFill>
              <a:srgbClr val="000000"/>
            </a:solidFill>
            <a:round/>
          </a:ln>
        </p:spPr>
      </p:cxnSp>
      <p:sp>
        <p:nvSpPr>
          <p:cNvPr id="340" name="73 CuadroTexto 4"/>
          <p:cNvSpPr/>
          <p:nvPr/>
        </p:nvSpPr>
        <p:spPr>
          <a:xfrm>
            <a:off x="1283400" y="-1440"/>
            <a:ext cx="5568480" cy="24228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s-MX" sz="1000" spc="-1" strike="noStrike">
                <a:solidFill>
                  <a:schemeClr val="dk1"/>
                </a:solidFill>
                <a:latin typeface="Arial"/>
              </a:rPr>
              <a:t>Matriz de Indicadores para Resultados 2023           </a:t>
            </a:r>
            <a:endParaRPr b="0" lang="es-MX" sz="1000" spc="-1" strike="noStrike">
              <a:solidFill>
                <a:srgbClr val="000000"/>
              </a:solidFill>
              <a:latin typeface="Arial"/>
            </a:endParaRPr>
          </a:p>
        </p:txBody>
      </p:sp>
      <p:cxnSp>
        <p:nvCxnSpPr>
          <p:cNvPr id="341" name="Conector recto 4"/>
          <p:cNvCxnSpPr>
            <a:stCxn id="337" idx="2"/>
            <a:endCxn id="337" idx="2"/>
          </p:cNvCxnSpPr>
          <p:nvPr/>
        </p:nvCxnSpPr>
        <p:spPr>
          <a:xfrm>
            <a:off x="3897720" y="2539440"/>
            <a:ext cx="360" cy="360"/>
          </a:xfrm>
          <a:prstGeom prst="straightConnector1">
            <a:avLst/>
          </a:prstGeom>
          <a:ln>
            <a:solidFill>
              <a:srgbClr val="000000"/>
            </a:solidFill>
            <a:round/>
          </a:ln>
        </p:spPr>
      </p:cxnSp>
      <p:sp>
        <p:nvSpPr>
          <p:cNvPr id="342" name="28 Rectángulo 7"/>
          <p:cNvSpPr/>
          <p:nvPr/>
        </p:nvSpPr>
        <p:spPr>
          <a:xfrm>
            <a:off x="350280" y="370080"/>
            <a:ext cx="1600200" cy="10843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r>
              <a:rPr b="1" i="1" lang="es-MX" sz="600" spc="-1" strike="noStrike">
                <a:solidFill>
                  <a:schemeClr val="dk1"/>
                </a:solidFill>
                <a:latin typeface="Arial"/>
              </a:rPr>
              <a:t>Contribuir al bienestar social e igualdad mediante el desarrollo de competencias técnico-médicas y de gestión de los profesionales de la salud de acuerdo con las necesidades de salud de la población</a:t>
            </a:r>
            <a:endParaRPr b="0" lang="es-MX" sz="600" spc="-1" strike="noStrike">
              <a:solidFill>
                <a:srgbClr val="000000"/>
              </a:solidFill>
              <a:latin typeface="Arial"/>
            </a:endParaRPr>
          </a:p>
        </p:txBody>
      </p:sp>
      <p:sp>
        <p:nvSpPr>
          <p:cNvPr id="343" name="28 Rectángulo 8"/>
          <p:cNvSpPr/>
          <p:nvPr/>
        </p:nvSpPr>
        <p:spPr>
          <a:xfrm>
            <a:off x="425520" y="1612800"/>
            <a:ext cx="1581120" cy="6908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r>
              <a:rPr b="1" i="1" lang="es-MX" sz="600" spc="-1" strike="noStrike">
                <a:solidFill>
                  <a:schemeClr val="dk1"/>
                </a:solidFill>
                <a:latin typeface="Arial"/>
              </a:rPr>
              <a:t>Profesionales de la salud desarrollan competencias técnico-médicas y de gestión acordes con las necesidades de la salud de la población.</a:t>
            </a:r>
            <a:endParaRPr b="0" lang="es-MX" sz="600" spc="-1" strike="noStrike">
              <a:solidFill>
                <a:srgbClr val="000000"/>
              </a:solidFill>
              <a:latin typeface="Arial"/>
            </a:endParaRPr>
          </a:p>
        </p:txBody>
      </p:sp>
      <p:cxnSp>
        <p:nvCxnSpPr>
          <p:cNvPr id="344" name="Conector angular 9"/>
          <p:cNvCxnSpPr>
            <a:stCxn id="345" idx="0"/>
            <a:endCxn id="337" idx="2"/>
          </p:cNvCxnSpPr>
          <p:nvPr/>
        </p:nvCxnSpPr>
        <p:spPr>
          <a:xfrm flipH="1" flipV="1" rot="5400000">
            <a:off x="3123360" y="2026080"/>
            <a:ext cx="261360" cy="1287720"/>
          </a:xfrm>
          <a:prstGeom prst="bentConnector3">
            <a:avLst>
              <a:gd name="adj1" fmla="val 49931"/>
            </a:avLst>
          </a:prstGeom>
          <a:ln>
            <a:solidFill>
              <a:srgbClr val="000000"/>
            </a:solidFill>
            <a:round/>
          </a:ln>
        </p:spPr>
      </p:cxnSp>
      <p:cxnSp>
        <p:nvCxnSpPr>
          <p:cNvPr id="346" name="Conector angular 10"/>
          <p:cNvCxnSpPr>
            <a:stCxn id="347" idx="0"/>
            <a:endCxn id="337" idx="2"/>
          </p:cNvCxnSpPr>
          <p:nvPr/>
        </p:nvCxnSpPr>
        <p:spPr>
          <a:xfrm flipV="1" rot="16200000">
            <a:off x="5240880" y="1196280"/>
            <a:ext cx="266400" cy="2952360"/>
          </a:xfrm>
          <a:prstGeom prst="bentConnector3">
            <a:avLst>
              <a:gd name="adj1" fmla="val 49932"/>
            </a:avLst>
          </a:prstGeom>
          <a:ln>
            <a:solidFill>
              <a:srgbClr val="000000"/>
            </a:solidFill>
            <a:round/>
          </a:ln>
        </p:spPr>
      </p:cxnSp>
      <p:sp>
        <p:nvSpPr>
          <p:cNvPr id="348" name="22 Rectángulo 11"/>
          <p:cNvSpPr/>
          <p:nvPr/>
        </p:nvSpPr>
        <p:spPr>
          <a:xfrm>
            <a:off x="5717880" y="718200"/>
            <a:ext cx="3309840" cy="655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88920" indent="-88920">
              <a:lnSpc>
                <a:spcPct val="100000"/>
              </a:lnSpc>
              <a:buClr>
                <a:srgbClr val="000000"/>
              </a:buClr>
              <a:buFont typeface="Arial"/>
              <a:buAutoNum type="arabicPeriod"/>
            </a:pPr>
            <a:r>
              <a:rPr b="1" lang="es-MX" sz="700" spc="-1" strike="noStrike">
                <a:solidFill>
                  <a:schemeClr val="dk1"/>
                </a:solidFill>
                <a:latin typeface="Arial"/>
              </a:rPr>
              <a:t> </a:t>
            </a:r>
            <a:r>
              <a:rPr b="1" lang="es-MX" sz="600" spc="-1" strike="noStrike">
                <a:solidFill>
                  <a:schemeClr val="dk1"/>
                </a:solidFill>
                <a:latin typeface="Arial"/>
              </a:rPr>
              <a:t>Se fortalece la política nacional para la formación, desarrollo y capacitación de profesionales de la salud</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8920" indent="-88920">
              <a:lnSpc>
                <a:spcPct val="100000"/>
              </a:lnSpc>
              <a:buClr>
                <a:srgbClr val="000000"/>
              </a:buClr>
              <a:buFont typeface="Arial"/>
              <a:buAutoNum type="arabicPeriod"/>
            </a:pPr>
            <a:r>
              <a:rPr b="1" lang="es-MX" sz="600" spc="-1" strike="noStrike">
                <a:solidFill>
                  <a:schemeClr val="dk1"/>
                </a:solidFill>
                <a:latin typeface="Arial"/>
              </a:rPr>
              <a:t>Congruencia de recursos presupuestales con necesidades no cubiertas de formación de especialistas </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8920" indent="-88920">
              <a:lnSpc>
                <a:spcPct val="100000"/>
              </a:lnSpc>
              <a:buClr>
                <a:srgbClr val="000000"/>
              </a:buClr>
              <a:buFont typeface="Arial"/>
              <a:buAutoNum type="arabicPeriod"/>
            </a:pPr>
            <a:r>
              <a:rPr b="1" lang="es-MX" sz="600" spc="-1" strike="noStrike">
                <a:solidFill>
                  <a:schemeClr val="dk1"/>
                </a:solidFill>
                <a:latin typeface="Arial"/>
              </a:rPr>
              <a:t>Recursos humanos se forman de acuerdo con las necesidades de salud de la población orientados por el diagnostico realizado por la Comisión Interinstitucional de Formación de Recursos Humanos para la Salud.</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700" spc="-1" strike="noStrike">
              <a:solidFill>
                <a:srgbClr val="000000"/>
              </a:solidFill>
              <a:latin typeface="Arial"/>
            </a:endParaRPr>
          </a:p>
        </p:txBody>
      </p:sp>
      <p:sp>
        <p:nvSpPr>
          <p:cNvPr id="349" name="22 Rectángulo 12"/>
          <p:cNvSpPr/>
          <p:nvPr/>
        </p:nvSpPr>
        <p:spPr>
          <a:xfrm>
            <a:off x="5724000" y="1592280"/>
            <a:ext cx="3283560" cy="7318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88920" indent="-88920">
              <a:lnSpc>
                <a:spcPct val="100000"/>
              </a:lnSpc>
              <a:tabLst>
                <a:tab algn="l" pos="0"/>
              </a:tabLst>
            </a:pPr>
            <a:r>
              <a:rPr b="1" lang="es-MX" sz="600" spc="-1" strike="noStrike">
                <a:solidFill>
                  <a:schemeClr val="dk1"/>
                </a:solidFill>
                <a:latin typeface="Arial"/>
              </a:rPr>
              <a:t>1. Profesionales de la salud formados son empleados en la rama de su especialidad.</a:t>
            </a:r>
            <a:endParaRPr b="0" lang="es-MX" sz="600" spc="-1" strike="noStrike">
              <a:solidFill>
                <a:srgbClr val="000000"/>
              </a:solidFill>
              <a:latin typeface="Arial"/>
            </a:endParaRPr>
          </a:p>
          <a:p>
            <a:pPr marL="88920">
              <a:lnSpc>
                <a:spcPct val="100000"/>
              </a:lnSpc>
              <a:tabLst>
                <a:tab algn="l" pos="0"/>
              </a:tabLst>
            </a:pPr>
            <a:endParaRPr b="0" lang="es-MX" sz="600" spc="-1" strike="noStrike">
              <a:solidFill>
                <a:srgbClr val="000000"/>
              </a:solidFill>
              <a:latin typeface="Arial"/>
            </a:endParaRPr>
          </a:p>
          <a:p>
            <a:pPr marL="88920" indent="-88920">
              <a:lnSpc>
                <a:spcPct val="100000"/>
              </a:lnSpc>
              <a:tabLst>
                <a:tab algn="l" pos="0"/>
              </a:tabLst>
            </a:pPr>
            <a:r>
              <a:rPr b="1" lang="es-MX" sz="600" spc="-1" strike="noStrike">
                <a:solidFill>
                  <a:schemeClr val="dk1"/>
                </a:solidFill>
                <a:latin typeface="Arial"/>
              </a:rPr>
              <a:t>2. Profesionales de la salud y personal servidor público egresados se desempeñan adecuadamente en su área de formación.</a:t>
            </a:r>
            <a:endParaRPr b="0" lang="es-MX" sz="600" spc="-1" strike="noStrike">
              <a:solidFill>
                <a:srgbClr val="000000"/>
              </a:solidFill>
              <a:latin typeface="Arial"/>
            </a:endParaRPr>
          </a:p>
          <a:p>
            <a:pPr marL="88920" indent="-88920">
              <a:lnSpc>
                <a:spcPct val="100000"/>
              </a:lnSpc>
              <a:tabLst>
                <a:tab algn="l" pos="0"/>
              </a:tabLst>
            </a:pPr>
            <a:endParaRPr b="0" lang="es-MX" sz="600" spc="-1" strike="noStrike">
              <a:solidFill>
                <a:srgbClr val="000000"/>
              </a:solidFill>
              <a:latin typeface="Arial"/>
            </a:endParaRPr>
          </a:p>
          <a:p>
            <a:pPr marL="88920" indent="-88920">
              <a:lnSpc>
                <a:spcPct val="100000"/>
              </a:lnSpc>
              <a:tabLst>
                <a:tab algn="l" pos="0"/>
              </a:tabLst>
            </a:pPr>
            <a:r>
              <a:rPr b="1" lang="es-MX" sz="600" spc="-1" strike="noStrike">
                <a:solidFill>
                  <a:schemeClr val="dk1"/>
                </a:solidFill>
                <a:latin typeface="Arial"/>
              </a:rPr>
              <a:t>3. La población cuenta con recursos y medios de acceso a los profesionistas formados</a:t>
            </a:r>
            <a:endParaRPr b="0" lang="es-MX" sz="600" spc="-1" strike="noStrike">
              <a:solidFill>
                <a:srgbClr val="000000"/>
              </a:solidFill>
              <a:latin typeface="Arial"/>
            </a:endParaRPr>
          </a:p>
        </p:txBody>
      </p:sp>
      <p:grpSp>
        <p:nvGrpSpPr>
          <p:cNvPr id="350" name="Grupo 5"/>
          <p:cNvGrpSpPr/>
          <p:nvPr/>
        </p:nvGrpSpPr>
        <p:grpSpPr>
          <a:xfrm>
            <a:off x="5232240" y="2805480"/>
            <a:ext cx="3634560" cy="1467000"/>
            <a:chOff x="5232240" y="2805480"/>
            <a:chExt cx="3634560" cy="1467000"/>
          </a:xfrm>
        </p:grpSpPr>
        <p:grpSp>
          <p:nvGrpSpPr>
            <p:cNvPr id="351" name="Grupo 19"/>
            <p:cNvGrpSpPr/>
            <p:nvPr/>
          </p:nvGrpSpPr>
          <p:grpSpPr>
            <a:xfrm>
              <a:off x="5232240" y="2805480"/>
              <a:ext cx="2436480" cy="1467000"/>
              <a:chOff x="5232240" y="2805480"/>
              <a:chExt cx="2436480" cy="1467000"/>
            </a:xfrm>
          </p:grpSpPr>
          <p:grpSp>
            <p:nvGrpSpPr>
              <p:cNvPr id="352" name="Grupo 20"/>
              <p:cNvGrpSpPr/>
              <p:nvPr/>
            </p:nvGrpSpPr>
            <p:grpSpPr>
              <a:xfrm>
                <a:off x="5232240" y="2805480"/>
                <a:ext cx="2436480" cy="1467000"/>
                <a:chOff x="5232240" y="2805480"/>
                <a:chExt cx="2436480" cy="1467000"/>
              </a:xfrm>
            </p:grpSpPr>
            <p:sp>
              <p:nvSpPr>
                <p:cNvPr id="347" name="37 Rectángulo 2"/>
                <p:cNvSpPr/>
                <p:nvPr/>
              </p:nvSpPr>
              <p:spPr>
                <a:xfrm>
                  <a:off x="6031080" y="2805480"/>
                  <a:ext cx="1637640" cy="1467000"/>
                </a:xfrm>
                <a:prstGeom prst="rect">
                  <a:avLst/>
                </a:prstGeom>
                <a:no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t">
                  <a:noAutofit/>
                </a:bodyPr>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p:txBody>
            </p:sp>
            <p:sp>
              <p:nvSpPr>
                <p:cNvPr id="353" name="28 Rectángulo 9"/>
                <p:cNvSpPr/>
                <p:nvPr/>
              </p:nvSpPr>
              <p:spPr>
                <a:xfrm>
                  <a:off x="5232240" y="2831760"/>
                  <a:ext cx="831240" cy="13680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r>
                    <a:rPr b="1" i="1" lang="es-MX" sz="600" spc="-1" strike="noStrike">
                      <a:solidFill>
                        <a:schemeClr val="dk1"/>
                      </a:solidFill>
                      <a:latin typeface="Arial"/>
                    </a:rPr>
                    <a:t>Capacitación otorgada a los servidores públicos</a:t>
                  </a:r>
                  <a:endParaRPr b="0" lang="es-MX" sz="600" spc="-1" strike="noStrike">
                    <a:solidFill>
                      <a:srgbClr val="000000"/>
                    </a:solidFill>
                    <a:latin typeface="Arial"/>
                  </a:endParaRPr>
                </a:p>
              </p:txBody>
            </p:sp>
          </p:grpSp>
          <p:sp>
            <p:nvSpPr>
              <p:cNvPr id="354" name="28 Rectángulo 10"/>
              <p:cNvSpPr/>
              <p:nvPr/>
            </p:nvSpPr>
            <p:spPr>
              <a:xfrm>
                <a:off x="6063480" y="2913840"/>
                <a:ext cx="1565280" cy="1285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92160" indent="-92160">
                  <a:lnSpc>
                    <a:spcPct val="100000"/>
                  </a:lnSpc>
                  <a:buClr>
                    <a:srgbClr val="ff0000"/>
                  </a:buClr>
                  <a:buFont typeface="Arial"/>
                  <a:buChar char="-"/>
                </a:pPr>
                <a:r>
                  <a:rPr b="1" lang="es-MX" sz="600" spc="-1" strike="noStrike">
                    <a:solidFill>
                      <a:srgbClr val="ff0000"/>
                    </a:solidFill>
                    <a:latin typeface="Arial"/>
                  </a:rPr>
                  <a:t>Porcentaje de eventos de capacitación realizados satisfactoriamente (T)</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92160" indent="-92160">
                  <a:lnSpc>
                    <a:spcPct val="100000"/>
                  </a:lnSpc>
                  <a:buClr>
                    <a:srgbClr val="ff0000"/>
                  </a:buClr>
                  <a:buFont typeface="Arial"/>
                  <a:buChar char="-"/>
                </a:pPr>
                <a:r>
                  <a:rPr b="1" lang="es-MX" sz="600" spc="-1" strike="noStrike">
                    <a:solidFill>
                      <a:srgbClr val="ff0000"/>
                    </a:solidFill>
                    <a:latin typeface="Arial"/>
                  </a:rPr>
                  <a:t>Porcentaje del presupuesto destinado a capacitación respecto al total ejercido por la institución (T)</a:t>
                </a:r>
                <a:endParaRPr b="0" lang="es-MX" sz="600" spc="-1" strike="noStrike">
                  <a:solidFill>
                    <a:srgbClr val="000000"/>
                  </a:solidFill>
                  <a:latin typeface="Arial"/>
                </a:endParaRPr>
              </a:p>
            </p:txBody>
          </p:sp>
        </p:grpSp>
        <p:sp>
          <p:nvSpPr>
            <p:cNvPr id="355" name="22 Rectángulo 13"/>
            <p:cNvSpPr/>
            <p:nvPr/>
          </p:nvSpPr>
          <p:spPr>
            <a:xfrm>
              <a:off x="7652880" y="2956680"/>
              <a:ext cx="1213920" cy="83988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228600" indent="-228600">
                <a:lnSpc>
                  <a:spcPct val="100000"/>
                </a:lnSpc>
                <a:buClr>
                  <a:srgbClr val="000000"/>
                </a:buClr>
                <a:buFont typeface="OpenSymbol"/>
                <a:buAutoNum type="arabicPeriod"/>
              </a:pPr>
              <a:r>
                <a:rPr b="1" lang="es-MX" sz="600" spc="-1" strike="noStrike">
                  <a:solidFill>
                    <a:schemeClr val="dk1"/>
                  </a:solidFill>
                  <a:latin typeface="Arial"/>
                </a:rPr>
                <a:t>Los servidores públicos cumplen con los requisitos para acreditar los eventos de capacitación.</a:t>
              </a:r>
              <a:endParaRPr b="0" lang="es-MX" sz="600" spc="-1" strike="noStrike">
                <a:solidFill>
                  <a:srgbClr val="000000"/>
                </a:solidFill>
                <a:latin typeface="Arial"/>
              </a:endParaRPr>
            </a:p>
          </p:txBody>
        </p:sp>
      </p:grpSp>
      <p:grpSp>
        <p:nvGrpSpPr>
          <p:cNvPr id="356" name="Grupo 21"/>
          <p:cNvGrpSpPr/>
          <p:nvPr/>
        </p:nvGrpSpPr>
        <p:grpSpPr>
          <a:xfrm>
            <a:off x="509400" y="2800440"/>
            <a:ext cx="4543920" cy="1278360"/>
            <a:chOff x="509400" y="2800440"/>
            <a:chExt cx="4543920" cy="1278360"/>
          </a:xfrm>
        </p:grpSpPr>
        <p:grpSp>
          <p:nvGrpSpPr>
            <p:cNvPr id="357" name="Grupo 22"/>
            <p:cNvGrpSpPr/>
            <p:nvPr/>
          </p:nvGrpSpPr>
          <p:grpSpPr>
            <a:xfrm>
              <a:off x="509400" y="2800440"/>
              <a:ext cx="3452040" cy="1278360"/>
              <a:chOff x="509400" y="2800440"/>
              <a:chExt cx="3452040" cy="1278360"/>
            </a:xfrm>
          </p:grpSpPr>
          <p:sp>
            <p:nvSpPr>
              <p:cNvPr id="345" name="59 Rectángulo 6"/>
              <p:cNvSpPr/>
              <p:nvPr/>
            </p:nvSpPr>
            <p:spPr>
              <a:xfrm>
                <a:off x="1259640" y="2800440"/>
                <a:ext cx="2701800" cy="1278360"/>
              </a:xfrm>
              <a:prstGeom prst="rect">
                <a:avLst/>
              </a:prstGeom>
              <a:solidFill>
                <a:schemeClr val="bg1"/>
              </a:solid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t">
                <a:spAutoFit/>
              </a:bodyPr>
              <a:p>
                <a:pPr marL="87480" indent="-87480">
                  <a:lnSpc>
                    <a:spcPct val="100000"/>
                  </a:lnSpc>
                  <a:buClr>
                    <a:srgbClr val="000000"/>
                  </a:buClr>
                  <a:buFont typeface="OpenSymbol"/>
                  <a:buChar char="-"/>
                </a:pPr>
                <a:r>
                  <a:rPr b="1" lang="es-MX" sz="600" spc="-1" strike="noStrike">
                    <a:solidFill>
                      <a:schemeClr val="dk1"/>
                    </a:solidFill>
                    <a:latin typeface="Arial"/>
                  </a:rPr>
                  <a:t>Porcentaje de cursos de formación con percepción de calidad satisfactoria (A)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Porcentaje de cursos de especialización no clínica, maestrías y doctorados con percepción de calidad satisfactoria (A)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Eficacia en la impartición de cursos de educación continua (T)</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Porcentaje de participantes externos en los cursos de educación continua (T)</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Percepción sobre la calidad de los cursos de educación continua (T)</a:t>
                </a:r>
                <a:endParaRPr b="0" lang="es-MX" sz="600" spc="-1" strike="noStrike">
                  <a:solidFill>
                    <a:srgbClr val="000000"/>
                  </a:solidFill>
                  <a:latin typeface="Arial"/>
                </a:endParaRPr>
              </a:p>
            </p:txBody>
          </p:sp>
          <p:sp>
            <p:nvSpPr>
              <p:cNvPr id="358" name="CuadroTexto 8"/>
              <p:cNvSpPr/>
              <p:nvPr/>
            </p:nvSpPr>
            <p:spPr>
              <a:xfrm>
                <a:off x="509400" y="3175920"/>
                <a:ext cx="72576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i="1" lang="es-MX" sz="600" spc="-1" strike="noStrike">
                    <a:solidFill>
                      <a:schemeClr val="dk1"/>
                    </a:solidFill>
                    <a:latin typeface="Arial"/>
                  </a:rPr>
                  <a:t>Formación de</a:t>
                </a:r>
                <a:endParaRPr b="0" lang="es-MX" sz="600" spc="-1" strike="noStrike">
                  <a:solidFill>
                    <a:srgbClr val="000000"/>
                  </a:solidFill>
                  <a:latin typeface="Arial"/>
                </a:endParaRPr>
              </a:p>
              <a:p>
                <a:pPr>
                  <a:lnSpc>
                    <a:spcPct val="100000"/>
                  </a:lnSpc>
                </a:pPr>
                <a:r>
                  <a:rPr b="1" i="1" lang="es-MX" sz="600" spc="-1" strike="noStrike">
                    <a:solidFill>
                      <a:schemeClr val="dk1"/>
                    </a:solidFill>
                    <a:latin typeface="Arial"/>
                  </a:rPr>
                  <a:t>Posgrado y actualización otorgada</a:t>
                </a:r>
                <a:endParaRPr b="0" lang="es-MX" sz="600" spc="-1" strike="noStrike">
                  <a:solidFill>
                    <a:srgbClr val="000000"/>
                  </a:solidFill>
                  <a:latin typeface="Arial"/>
                </a:endParaRPr>
              </a:p>
            </p:txBody>
          </p:sp>
        </p:grpSp>
        <p:sp>
          <p:nvSpPr>
            <p:cNvPr id="359" name="22 Rectángulo 14"/>
            <p:cNvSpPr/>
            <p:nvPr/>
          </p:nvSpPr>
          <p:spPr>
            <a:xfrm>
              <a:off x="3908520" y="2957760"/>
              <a:ext cx="1144800" cy="10670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90360" indent="-90360">
                <a:lnSpc>
                  <a:spcPct val="100000"/>
                </a:lnSpc>
                <a:buClr>
                  <a:srgbClr val="000000"/>
                </a:buClr>
                <a:buFont typeface="OpenSymbol"/>
                <a:buAutoNum type="arabicPeriod"/>
              </a:pPr>
              <a:r>
                <a:rPr b="1" lang="es-MX" sz="600" spc="-1" strike="noStrike">
                  <a:solidFill>
                    <a:schemeClr val="dk1"/>
                  </a:solidFill>
                  <a:latin typeface="Arial"/>
                </a:rPr>
                <a:t>Los profesionales de la salud acreditan oportunamente cursos de formación.</a:t>
              </a:r>
              <a:endParaRPr b="0" lang="es-MX" sz="600" spc="-1" strike="noStrike">
                <a:solidFill>
                  <a:srgbClr val="000000"/>
                </a:solidFill>
                <a:latin typeface="Arial"/>
              </a:endParaRPr>
            </a:p>
          </p:txBody>
        </p:sp>
      </p:grpSp>
      <p:grpSp>
        <p:nvGrpSpPr>
          <p:cNvPr id="360" name="Grupo 23"/>
          <p:cNvGrpSpPr/>
          <p:nvPr/>
        </p:nvGrpSpPr>
        <p:grpSpPr>
          <a:xfrm>
            <a:off x="-21240" y="4397040"/>
            <a:ext cx="3128040" cy="2235600"/>
            <a:chOff x="-21240" y="4397040"/>
            <a:chExt cx="3128040" cy="2235600"/>
          </a:xfrm>
        </p:grpSpPr>
        <p:sp>
          <p:nvSpPr>
            <p:cNvPr id="361" name="59 Rectángulo 7"/>
            <p:cNvSpPr/>
            <p:nvPr/>
          </p:nvSpPr>
          <p:spPr>
            <a:xfrm>
              <a:off x="594000" y="4397040"/>
              <a:ext cx="1152000" cy="2235600"/>
            </a:xfrm>
            <a:prstGeom prst="rect">
              <a:avLst/>
            </a:prstGeom>
            <a:solidFill>
              <a:schemeClr val="bg1"/>
            </a:solid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36000" rIns="72000" tIns="36000" bIns="36000" anchor="t">
              <a:spAutoFit/>
            </a:bodyPr>
            <a:p>
              <a:pPr>
                <a:lnSpc>
                  <a:spcPct val="100000"/>
                </a:lnSpc>
              </a:pPr>
              <a:endParaRPr b="0" lang="es-MX" sz="4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Porcentaje de instituciones con programas de seguimiento de egresados (posgrado clínico y especializaciones no clínicas, maestrías y doctorados ) (A)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Porcentaje de espacios académicos ocupados(A)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Porcentaje de postulantes aceptados (A)</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p:txBody>
        </p:sp>
        <p:sp>
          <p:nvSpPr>
            <p:cNvPr id="362" name="CuadroTexto 9"/>
            <p:cNvSpPr/>
            <p:nvPr/>
          </p:nvSpPr>
          <p:spPr>
            <a:xfrm>
              <a:off x="-21240" y="4493880"/>
              <a:ext cx="64008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i="1" lang="es-MX" sz="600" spc="-1" strike="noStrike">
                  <a:solidFill>
                    <a:schemeClr val="dk1"/>
                  </a:solidFill>
                  <a:latin typeface="Arial"/>
                </a:rPr>
                <a:t>Seguimiento de egresados de posgrado</a:t>
              </a:r>
              <a:endParaRPr b="0" lang="es-MX" sz="600" spc="-1" strike="noStrike">
                <a:solidFill>
                  <a:srgbClr val="000000"/>
                </a:solidFill>
                <a:latin typeface="Arial"/>
              </a:endParaRPr>
            </a:p>
          </p:txBody>
        </p:sp>
        <p:sp>
          <p:nvSpPr>
            <p:cNvPr id="363" name="CuadroTexto 10"/>
            <p:cNvSpPr/>
            <p:nvPr/>
          </p:nvSpPr>
          <p:spPr>
            <a:xfrm>
              <a:off x="-21240" y="5528520"/>
              <a:ext cx="67248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i="1" lang="es-MX" sz="600" spc="-1" strike="noStrike">
                  <a:solidFill>
                    <a:schemeClr val="dk1"/>
                  </a:solidFill>
                  <a:latin typeface="Arial"/>
                </a:rPr>
                <a:t>Detección de necesidades de posgrado</a:t>
              </a:r>
              <a:endParaRPr b="0" lang="es-MX" sz="600" spc="-1" strike="noStrike">
                <a:solidFill>
                  <a:srgbClr val="000000"/>
                </a:solidFill>
                <a:latin typeface="Arial"/>
              </a:endParaRPr>
            </a:p>
          </p:txBody>
        </p:sp>
        <p:sp>
          <p:nvSpPr>
            <p:cNvPr id="364" name="CuadroTexto 13"/>
            <p:cNvSpPr/>
            <p:nvPr/>
          </p:nvSpPr>
          <p:spPr>
            <a:xfrm>
              <a:off x="5400" y="6268680"/>
              <a:ext cx="66600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i="1" lang="es-MX" sz="600" spc="-1" strike="noStrike">
                  <a:solidFill>
                    <a:schemeClr val="dk1"/>
                  </a:solidFill>
                  <a:latin typeface="Arial"/>
                </a:rPr>
                <a:t>Selección de aspirantes de posgrado</a:t>
              </a:r>
              <a:endParaRPr b="0" lang="es-MX" sz="600" spc="-1" strike="noStrike">
                <a:solidFill>
                  <a:srgbClr val="000000"/>
                </a:solidFill>
                <a:latin typeface="Arial"/>
              </a:endParaRPr>
            </a:p>
          </p:txBody>
        </p:sp>
        <p:sp>
          <p:nvSpPr>
            <p:cNvPr id="365" name="22 Rectángulo 15"/>
            <p:cNvSpPr/>
            <p:nvPr/>
          </p:nvSpPr>
          <p:spPr>
            <a:xfrm>
              <a:off x="1693440" y="5123160"/>
              <a:ext cx="1413360" cy="11635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endParaRPr b="0" lang="es-MX" sz="600" spc="-1" strike="noStrike">
                <a:solidFill>
                  <a:srgbClr val="000000"/>
                </a:solidFill>
                <a:latin typeface="Arial"/>
              </a:endParaRPr>
            </a:p>
            <a:p>
              <a:pPr marL="88920" indent="-88920">
                <a:lnSpc>
                  <a:spcPct val="100000"/>
                </a:lnSpc>
                <a:buClr>
                  <a:srgbClr val="000000"/>
                </a:buClr>
                <a:buFont typeface="Arial"/>
                <a:buAutoNum type="arabicPeriod"/>
              </a:pPr>
              <a:r>
                <a:rPr b="1" lang="es-MX" sz="600" spc="-1" strike="noStrike">
                  <a:solidFill>
                    <a:schemeClr val="dk1"/>
                  </a:solidFill>
                  <a:latin typeface="Arial"/>
                </a:rPr>
                <a:t>Los contenidos académicos y curriculares de los programas de posgrado ofrecidos por las instituciones son atractivos a los profesionales de la salud.</a:t>
              </a:r>
              <a:endParaRPr b="0" lang="es-MX" sz="600" spc="-1" strike="noStrike">
                <a:solidFill>
                  <a:srgbClr val="000000"/>
                </a:solidFill>
                <a:latin typeface="Arial"/>
              </a:endParaRPr>
            </a:p>
            <a:p>
              <a:pPr marL="88920" indent="-88920">
                <a:lnSpc>
                  <a:spcPct val="100000"/>
                </a:lnSpc>
                <a:buClr>
                  <a:srgbClr val="000000"/>
                </a:buClr>
                <a:buFont typeface="Arial"/>
                <a:buAutoNum type="arabicPeriod"/>
              </a:pPr>
              <a:r>
                <a:rPr b="1" lang="es-MX" sz="600" spc="-1" strike="noStrike">
                  <a:solidFill>
                    <a:schemeClr val="dk1"/>
                  </a:solidFill>
                  <a:latin typeface="Arial"/>
                </a:rPr>
                <a:t>El financiamiento otorgado por la SHCP es suficiente para cubrir los espacios académicos disponibles en las instituciones.</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p:txBody>
        </p:sp>
      </p:grpSp>
      <p:grpSp>
        <p:nvGrpSpPr>
          <p:cNvPr id="366" name="Grupo 24"/>
          <p:cNvGrpSpPr/>
          <p:nvPr/>
        </p:nvGrpSpPr>
        <p:grpSpPr>
          <a:xfrm>
            <a:off x="2948040" y="4325760"/>
            <a:ext cx="2114280" cy="1873800"/>
            <a:chOff x="2948040" y="4325760"/>
            <a:chExt cx="2114280" cy="1873800"/>
          </a:xfrm>
        </p:grpSpPr>
        <p:sp>
          <p:nvSpPr>
            <p:cNvPr id="367" name="59 Rectángulo 8"/>
            <p:cNvSpPr/>
            <p:nvPr/>
          </p:nvSpPr>
          <p:spPr>
            <a:xfrm>
              <a:off x="3556800" y="4393440"/>
              <a:ext cx="776880" cy="1734120"/>
            </a:xfrm>
            <a:prstGeom prst="rect">
              <a:avLst/>
            </a:prstGeom>
            <a:solidFill>
              <a:schemeClr val="bg1"/>
            </a:solid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t">
              <a:spAutoFit/>
            </a:bodyPr>
            <a:p>
              <a:pPr>
                <a:lnSpc>
                  <a:spcPct val="100000"/>
                </a:lnSpc>
              </a:pPr>
              <a:endParaRPr b="0" lang="es-MX" sz="8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marL="87480" indent="-87480">
                <a:lnSpc>
                  <a:spcPct val="100000"/>
                </a:lnSpc>
                <a:buClr>
                  <a:srgbClr val="000000"/>
                </a:buClr>
                <a:buFont typeface="OpenSymbol"/>
                <a:buChar char="-"/>
              </a:pPr>
              <a:r>
                <a:rPr b="1" lang="es-MX" sz="600" spc="-1" strike="noStrike">
                  <a:solidFill>
                    <a:schemeClr val="dk1"/>
                  </a:solidFill>
                  <a:latin typeface="Arial"/>
                </a:rPr>
                <a:t>Eficacia en la captación de participantes a cursos de educación continua (T)</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p:txBody>
        </p:sp>
        <p:sp>
          <p:nvSpPr>
            <p:cNvPr id="368" name="CuadroTexto 14"/>
            <p:cNvSpPr/>
            <p:nvPr/>
          </p:nvSpPr>
          <p:spPr>
            <a:xfrm>
              <a:off x="2948040" y="4666680"/>
              <a:ext cx="84492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i="1" lang="es-MX" sz="600" spc="-1" strike="noStrike">
                  <a:solidFill>
                    <a:schemeClr val="dk1"/>
                  </a:solidFill>
                  <a:latin typeface="Arial"/>
                </a:rPr>
                <a:t>Detección de necesidades </a:t>
              </a:r>
              <a:endParaRPr b="0" lang="es-MX" sz="600" spc="-1" strike="noStrike">
                <a:solidFill>
                  <a:srgbClr val="000000"/>
                </a:solidFill>
                <a:latin typeface="Arial"/>
              </a:endParaRPr>
            </a:p>
            <a:p>
              <a:pPr>
                <a:lnSpc>
                  <a:spcPct val="100000"/>
                </a:lnSpc>
              </a:pPr>
              <a:r>
                <a:rPr b="1" i="1" lang="es-MX" sz="600" spc="-1" strike="noStrike">
                  <a:solidFill>
                    <a:schemeClr val="dk1"/>
                  </a:solidFill>
                  <a:latin typeface="Arial"/>
                </a:rPr>
                <a:t>de educación continua</a:t>
              </a:r>
              <a:endParaRPr b="0" lang="es-MX" sz="600" spc="-1" strike="noStrike">
                <a:solidFill>
                  <a:srgbClr val="000000"/>
                </a:solidFill>
                <a:latin typeface="Arial"/>
              </a:endParaRPr>
            </a:p>
          </p:txBody>
        </p:sp>
        <p:sp>
          <p:nvSpPr>
            <p:cNvPr id="369" name="22 Rectángulo 16"/>
            <p:cNvSpPr/>
            <p:nvPr/>
          </p:nvSpPr>
          <p:spPr>
            <a:xfrm>
              <a:off x="4267440" y="4325760"/>
              <a:ext cx="794880" cy="18738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88920" indent="-88920">
                <a:lnSpc>
                  <a:spcPct val="100000"/>
                </a:lnSpc>
                <a:buClr>
                  <a:srgbClr val="000000"/>
                </a:buClr>
                <a:buFont typeface="Arial"/>
                <a:buAutoNum type="arabicPeriod"/>
              </a:pPr>
              <a:r>
                <a:rPr b="1" lang="es-MX" sz="600" spc="-1" strike="noStrike">
                  <a:solidFill>
                    <a:schemeClr val="dk1"/>
                  </a:solidFill>
                  <a:latin typeface="Arial"/>
                </a:rPr>
                <a:t>Existe una adecuada aceptación de las convocatorias por parte de  los profesionales de salud internos y externos.</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p:txBody>
        </p:sp>
      </p:grpSp>
      <p:grpSp>
        <p:nvGrpSpPr>
          <p:cNvPr id="370" name="Grupo 25"/>
          <p:cNvGrpSpPr/>
          <p:nvPr/>
        </p:nvGrpSpPr>
        <p:grpSpPr>
          <a:xfrm>
            <a:off x="4933800" y="4591080"/>
            <a:ext cx="1539720" cy="1428120"/>
            <a:chOff x="4933800" y="4591080"/>
            <a:chExt cx="1539720" cy="1428120"/>
          </a:xfrm>
        </p:grpSpPr>
        <p:grpSp>
          <p:nvGrpSpPr>
            <p:cNvPr id="371" name="Grupo 26"/>
            <p:cNvGrpSpPr/>
            <p:nvPr/>
          </p:nvGrpSpPr>
          <p:grpSpPr>
            <a:xfrm>
              <a:off x="4933800" y="4591080"/>
              <a:ext cx="1489680" cy="1428120"/>
              <a:chOff x="4933800" y="4591080"/>
              <a:chExt cx="1489680" cy="1428120"/>
            </a:xfrm>
          </p:grpSpPr>
          <p:sp>
            <p:nvSpPr>
              <p:cNvPr id="372" name="CuadroTexto 18"/>
              <p:cNvSpPr/>
              <p:nvPr/>
            </p:nvSpPr>
            <p:spPr>
              <a:xfrm>
                <a:off x="4933800" y="5069880"/>
                <a:ext cx="81396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i="1" lang="es-MX" sz="600" spc="-1" strike="noStrike">
                    <a:solidFill>
                      <a:schemeClr val="dk1"/>
                    </a:solidFill>
                    <a:latin typeface="Arial"/>
                  </a:rPr>
                  <a:t>Detección de necesidades </a:t>
                </a:r>
                <a:endParaRPr b="0" lang="es-MX" sz="600" spc="-1" strike="noStrike">
                  <a:solidFill>
                    <a:srgbClr val="000000"/>
                  </a:solidFill>
                  <a:latin typeface="Arial"/>
                </a:endParaRPr>
              </a:p>
              <a:p>
                <a:pPr>
                  <a:lnSpc>
                    <a:spcPct val="100000"/>
                  </a:lnSpc>
                </a:pPr>
                <a:r>
                  <a:rPr b="1" i="1" lang="es-MX" sz="600" spc="-1" strike="noStrike">
                    <a:solidFill>
                      <a:schemeClr val="dk1"/>
                    </a:solidFill>
                    <a:latin typeface="Arial"/>
                  </a:rPr>
                  <a:t>de </a:t>
                </a:r>
                <a:endParaRPr b="0" lang="es-MX" sz="600" spc="-1" strike="noStrike">
                  <a:solidFill>
                    <a:srgbClr val="000000"/>
                  </a:solidFill>
                  <a:latin typeface="Arial"/>
                </a:endParaRPr>
              </a:p>
              <a:p>
                <a:pPr>
                  <a:lnSpc>
                    <a:spcPct val="100000"/>
                  </a:lnSpc>
                </a:pPr>
                <a:r>
                  <a:rPr b="1" i="1" lang="es-MX" sz="600" spc="-1" strike="noStrike">
                    <a:solidFill>
                      <a:schemeClr val="dk1"/>
                    </a:solidFill>
                    <a:latin typeface="Arial"/>
                  </a:rPr>
                  <a:t>capacitación</a:t>
                </a:r>
                <a:endParaRPr b="0" lang="es-MX" sz="600" spc="-1" strike="noStrike">
                  <a:solidFill>
                    <a:srgbClr val="000000"/>
                  </a:solidFill>
                  <a:latin typeface="Arial"/>
                </a:endParaRPr>
              </a:p>
            </p:txBody>
          </p:sp>
          <p:sp>
            <p:nvSpPr>
              <p:cNvPr id="373" name="59 Rectángulo 9"/>
              <p:cNvSpPr/>
              <p:nvPr/>
            </p:nvSpPr>
            <p:spPr>
              <a:xfrm>
                <a:off x="5539680" y="4591080"/>
                <a:ext cx="883800" cy="1428120"/>
              </a:xfrm>
              <a:prstGeom prst="rect">
                <a:avLst/>
              </a:prstGeom>
              <a:no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t">
                <a:spAutoFit/>
              </a:bodyPr>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p:txBody>
          </p:sp>
        </p:grpSp>
        <p:sp>
          <p:nvSpPr>
            <p:cNvPr id="374" name="28 Rectángulo 11"/>
            <p:cNvSpPr/>
            <p:nvPr/>
          </p:nvSpPr>
          <p:spPr>
            <a:xfrm>
              <a:off x="5514480" y="4894920"/>
              <a:ext cx="959040" cy="11102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endParaRPr b="0" lang="es-MX" sz="700" spc="-1" strike="noStrike">
                <a:solidFill>
                  <a:srgbClr val="000000"/>
                </a:solidFill>
                <a:latin typeface="Arial"/>
              </a:endParaRPr>
            </a:p>
            <a:p>
              <a:pPr marL="92160" indent="-79200">
                <a:lnSpc>
                  <a:spcPct val="100000"/>
                </a:lnSpc>
                <a:buClr>
                  <a:srgbClr val="ff0000"/>
                </a:buClr>
                <a:buFont typeface="Arial"/>
                <a:buChar char="-"/>
              </a:pPr>
              <a:r>
                <a:rPr b="0" i="1" lang="es-MX" sz="600" spc="-1" strike="noStrike">
                  <a:solidFill>
                    <a:srgbClr val="ff0000"/>
                  </a:solidFill>
                  <a:latin typeface="Arial"/>
                </a:rPr>
                <a:t>Porcentaje de temas identificados que se integran al Programa Anual de Capacitación (A)</a:t>
              </a:r>
              <a:endParaRPr b="0" lang="es-MX" sz="6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marL="92160" indent="-79200">
                <a:lnSpc>
                  <a:spcPct val="100000"/>
                </a:lnSpc>
                <a:tabLst>
                  <a:tab algn="l" pos="0"/>
                </a:tabLst>
              </a:pPr>
              <a:endParaRPr b="0" lang="es-MX" sz="800" spc="-1" strike="noStrike">
                <a:solidFill>
                  <a:srgbClr val="000000"/>
                </a:solidFill>
                <a:latin typeface="Arial"/>
              </a:endParaRPr>
            </a:p>
          </p:txBody>
        </p:sp>
      </p:grpSp>
      <p:cxnSp>
        <p:nvCxnSpPr>
          <p:cNvPr id="375" name="Conector angular 11"/>
          <p:cNvCxnSpPr>
            <a:stCxn id="345" idx="2"/>
            <a:endCxn id="367" idx="0"/>
          </p:cNvCxnSpPr>
          <p:nvPr/>
        </p:nvCxnSpPr>
        <p:spPr>
          <a:xfrm flipH="1" rot="16200000">
            <a:off x="3120480" y="3568680"/>
            <a:ext cx="315000" cy="1335240"/>
          </a:xfrm>
          <a:prstGeom prst="bentConnector3">
            <a:avLst>
              <a:gd name="adj1" fmla="val 52173"/>
            </a:avLst>
          </a:prstGeom>
          <a:ln>
            <a:solidFill>
              <a:srgbClr val="000000"/>
            </a:solidFill>
            <a:round/>
          </a:ln>
        </p:spPr>
      </p:cxnSp>
      <p:cxnSp>
        <p:nvCxnSpPr>
          <p:cNvPr id="376" name="Conector angular 12"/>
          <p:cNvCxnSpPr>
            <a:stCxn id="361" idx="0"/>
            <a:endCxn id="345" idx="2"/>
          </p:cNvCxnSpPr>
          <p:nvPr/>
        </p:nvCxnSpPr>
        <p:spPr>
          <a:xfrm flipH="1" flipV="1" rot="5400000">
            <a:off x="1730880" y="3517920"/>
            <a:ext cx="318600" cy="1440720"/>
          </a:xfrm>
          <a:prstGeom prst="bentConnector3">
            <a:avLst>
              <a:gd name="adj1" fmla="val 47737"/>
            </a:avLst>
          </a:prstGeom>
          <a:ln>
            <a:solidFill>
              <a:srgbClr val="000000"/>
            </a:solidFill>
            <a:round/>
          </a:ln>
        </p:spPr>
      </p:cxnSp>
      <p:cxnSp>
        <p:nvCxnSpPr>
          <p:cNvPr id="377" name="Conector angular 13"/>
          <p:cNvCxnSpPr>
            <a:stCxn id="373" idx="0"/>
            <a:endCxn id="347" idx="2"/>
          </p:cNvCxnSpPr>
          <p:nvPr/>
        </p:nvCxnSpPr>
        <p:spPr>
          <a:xfrm flipH="1" flipV="1" rot="5400000">
            <a:off x="6256080" y="3997440"/>
            <a:ext cx="318960" cy="868680"/>
          </a:xfrm>
          <a:prstGeom prst="bentConnector3">
            <a:avLst>
              <a:gd name="adj1" fmla="val 49943"/>
            </a:avLst>
          </a:prstGeom>
          <a:ln>
            <a:solidFill>
              <a:srgbClr val="000000"/>
            </a:solidFill>
            <a:round/>
          </a:ln>
        </p:spPr>
      </p:cxnSp>
      <p:sp>
        <p:nvSpPr>
          <p:cNvPr id="378" name="22 Rectángulo 17"/>
          <p:cNvSpPr/>
          <p:nvPr/>
        </p:nvSpPr>
        <p:spPr>
          <a:xfrm>
            <a:off x="6365160" y="4546080"/>
            <a:ext cx="772200" cy="17262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88920" indent="-88920">
              <a:lnSpc>
                <a:spcPct val="100000"/>
              </a:lnSpc>
              <a:buClr>
                <a:srgbClr val="000000"/>
              </a:buClr>
              <a:buFont typeface="Arial"/>
              <a:buAutoNum type="arabicPeriod"/>
            </a:pPr>
            <a:r>
              <a:rPr b="1" lang="es-MX" sz="600" spc="-1" strike="noStrike">
                <a:solidFill>
                  <a:schemeClr val="dk1"/>
                </a:solidFill>
                <a:latin typeface="Arial"/>
              </a:rPr>
              <a:t>Los servidores públicos participan activamente en la detección de necesidades de capacitación.</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p:txBody>
      </p:sp>
      <p:grpSp>
        <p:nvGrpSpPr>
          <p:cNvPr id="379" name="Grupo 27"/>
          <p:cNvGrpSpPr/>
          <p:nvPr/>
        </p:nvGrpSpPr>
        <p:grpSpPr>
          <a:xfrm>
            <a:off x="7629120" y="4596120"/>
            <a:ext cx="872640" cy="1446120"/>
            <a:chOff x="7629120" y="4596120"/>
            <a:chExt cx="872640" cy="1446120"/>
          </a:xfrm>
        </p:grpSpPr>
        <p:sp>
          <p:nvSpPr>
            <p:cNvPr id="380" name="59 Rectángulo 10"/>
            <p:cNvSpPr/>
            <p:nvPr/>
          </p:nvSpPr>
          <p:spPr>
            <a:xfrm>
              <a:off x="7674840" y="4596120"/>
              <a:ext cx="792720" cy="1428120"/>
            </a:xfrm>
            <a:prstGeom prst="rect">
              <a:avLst/>
            </a:prstGeom>
            <a:noFill/>
            <a:ln>
              <a:solidFill>
                <a:srgbClr val="00000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t">
              <a:spAutoFit/>
            </a:bodyPr>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a:p>
              <a:pPr>
                <a:lnSpc>
                  <a:spcPct val="100000"/>
                </a:lnSpc>
              </a:pPr>
              <a:endParaRPr b="0" lang="es-MX" sz="800" spc="-1" strike="noStrike">
                <a:solidFill>
                  <a:srgbClr val="000000"/>
                </a:solidFill>
                <a:latin typeface="Arial"/>
              </a:endParaRPr>
            </a:p>
          </p:txBody>
        </p:sp>
        <p:sp>
          <p:nvSpPr>
            <p:cNvPr id="381" name="28 Rectángulo 12"/>
            <p:cNvSpPr/>
            <p:nvPr/>
          </p:nvSpPr>
          <p:spPr>
            <a:xfrm>
              <a:off x="7629120" y="4627800"/>
              <a:ext cx="872640" cy="14144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endParaRPr b="0" lang="es-MX" sz="700" spc="-1" strike="noStrike">
                <a:solidFill>
                  <a:srgbClr val="000000"/>
                </a:solidFill>
                <a:latin typeface="Arial"/>
              </a:endParaRPr>
            </a:p>
            <a:p>
              <a:pPr marL="92160" indent="-79200">
                <a:lnSpc>
                  <a:spcPct val="100000"/>
                </a:lnSpc>
                <a:buClr>
                  <a:srgbClr val="ff0000"/>
                </a:buClr>
                <a:buFont typeface="Arial"/>
                <a:buChar char="-"/>
              </a:pPr>
              <a:r>
                <a:rPr b="1" i="1" lang="es-MX" sz="600" spc="-1" strike="noStrike">
                  <a:solidFill>
                    <a:srgbClr val="ff0000"/>
                  </a:solidFill>
                  <a:latin typeface="Arial"/>
                </a:rPr>
                <a:t>Porcentaje de temas contratados en el Programa Anual de Capacitación (PAC) </a:t>
              </a:r>
              <a:r>
                <a:rPr b="1" i="1" lang="es-MX" sz="700" spc="-1" strike="noStrike">
                  <a:solidFill>
                    <a:srgbClr val="ff0000"/>
                  </a:solidFill>
                  <a:latin typeface="Arial"/>
                </a:rPr>
                <a:t>(T)</a:t>
              </a:r>
              <a:endParaRPr b="0" lang="es-MX" sz="700" spc="-1" strike="noStrike">
                <a:solidFill>
                  <a:srgbClr val="000000"/>
                </a:solidFill>
                <a:latin typeface="Arial"/>
              </a:endParaRPr>
            </a:p>
            <a:p>
              <a:pPr>
                <a:lnSpc>
                  <a:spcPct val="100000"/>
                </a:lnSpc>
              </a:pPr>
              <a:endParaRPr b="0" lang="es-MX" sz="700" spc="-1" strike="noStrike">
                <a:solidFill>
                  <a:srgbClr val="000000"/>
                </a:solidFill>
                <a:latin typeface="Arial"/>
              </a:endParaRPr>
            </a:p>
            <a:p>
              <a:pPr marL="92160" indent="-79200">
                <a:lnSpc>
                  <a:spcPct val="100000"/>
                </a:lnSpc>
                <a:tabLst>
                  <a:tab algn="l" pos="0"/>
                </a:tabLst>
              </a:pPr>
              <a:endParaRPr b="0" lang="es-MX" sz="800" spc="-1" strike="noStrike">
                <a:solidFill>
                  <a:srgbClr val="000000"/>
                </a:solidFill>
                <a:latin typeface="Arial"/>
              </a:endParaRPr>
            </a:p>
          </p:txBody>
        </p:sp>
      </p:grpSp>
      <p:cxnSp>
        <p:nvCxnSpPr>
          <p:cNvPr id="382" name="Conector angular 14"/>
          <p:cNvCxnSpPr>
            <a:stCxn id="380" idx="0"/>
            <a:endCxn id="347" idx="2"/>
          </p:cNvCxnSpPr>
          <p:nvPr/>
        </p:nvCxnSpPr>
        <p:spPr>
          <a:xfrm flipV="1" rot="16200000">
            <a:off x="7298640" y="3823200"/>
            <a:ext cx="324000" cy="1221840"/>
          </a:xfrm>
          <a:prstGeom prst="bentConnector3">
            <a:avLst>
              <a:gd name="adj1" fmla="val 49944"/>
            </a:avLst>
          </a:prstGeom>
          <a:ln>
            <a:solidFill>
              <a:srgbClr val="000000"/>
            </a:solidFill>
            <a:round/>
          </a:ln>
        </p:spPr>
      </p:cxnSp>
      <p:sp>
        <p:nvSpPr>
          <p:cNvPr id="383" name="CuadroTexto 19"/>
          <p:cNvSpPr/>
          <p:nvPr/>
        </p:nvSpPr>
        <p:spPr>
          <a:xfrm>
            <a:off x="7021800" y="5123160"/>
            <a:ext cx="67140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s-MX" sz="600" spc="-1" strike="noStrike">
                <a:solidFill>
                  <a:schemeClr val="dk1"/>
                </a:solidFill>
                <a:latin typeface="Arial"/>
              </a:rPr>
              <a:t>Contratación de temas de capacitación</a:t>
            </a:r>
            <a:endParaRPr b="0" lang="es-MX" sz="600" spc="-1" strike="noStrike">
              <a:solidFill>
                <a:srgbClr val="000000"/>
              </a:solidFill>
              <a:latin typeface="Arial"/>
            </a:endParaRPr>
          </a:p>
        </p:txBody>
      </p:sp>
      <p:sp>
        <p:nvSpPr>
          <p:cNvPr id="384" name="22 Rectángulo 18"/>
          <p:cNvSpPr/>
          <p:nvPr/>
        </p:nvSpPr>
        <p:spPr>
          <a:xfrm>
            <a:off x="1715760" y="4339080"/>
            <a:ext cx="1467360" cy="65520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88920" indent="-88920">
              <a:lnSpc>
                <a:spcPct val="100000"/>
              </a:lnSpc>
              <a:buClr>
                <a:srgbClr val="000000"/>
              </a:buClr>
              <a:buFont typeface="Arial"/>
              <a:buAutoNum type="arabicPeriod"/>
            </a:pPr>
            <a:r>
              <a:rPr b="1" lang="es-MX" sz="600" spc="-1" strike="noStrike">
                <a:solidFill>
                  <a:schemeClr val="dk1"/>
                </a:solidFill>
                <a:latin typeface="Arial"/>
              </a:rPr>
              <a:t>Los egresados contribuyen al programa de seguimiento de egresados.</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p:txBody>
      </p:sp>
      <p:sp>
        <p:nvSpPr>
          <p:cNvPr id="385" name="22 Rectángulo 19"/>
          <p:cNvSpPr/>
          <p:nvPr/>
        </p:nvSpPr>
        <p:spPr>
          <a:xfrm>
            <a:off x="1689120" y="6180120"/>
            <a:ext cx="1184760" cy="5335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nSpc>
                <a:spcPct val="100000"/>
              </a:lnSpc>
            </a:pPr>
            <a:endParaRPr b="0" lang="es-MX" sz="600" spc="-1" strike="noStrike">
              <a:solidFill>
                <a:srgbClr val="000000"/>
              </a:solidFill>
              <a:latin typeface="Arial"/>
            </a:endParaRPr>
          </a:p>
          <a:p>
            <a:pPr marL="88920" indent="-88920">
              <a:lnSpc>
                <a:spcPct val="100000"/>
              </a:lnSpc>
              <a:buClr>
                <a:srgbClr val="000000"/>
              </a:buClr>
              <a:buFont typeface="Arial"/>
              <a:buAutoNum type="arabicPeriod"/>
            </a:pPr>
            <a:r>
              <a:rPr b="1" lang="es-MX" sz="600" spc="-1" strike="noStrike">
                <a:solidFill>
                  <a:schemeClr val="dk1"/>
                </a:solidFill>
                <a:latin typeface="Arial"/>
              </a:rPr>
              <a:t>Se mejoran los requisitos de selección de los egresados de las escuelas para participar la formación. </a:t>
            </a:r>
            <a:endParaRPr b="0" lang="es-MX" sz="600" spc="-1" strike="noStrike">
              <a:solidFill>
                <a:srgbClr val="000000"/>
              </a:solidFill>
              <a:latin typeface="Arial"/>
            </a:endParaRPr>
          </a:p>
        </p:txBody>
      </p:sp>
      <p:sp>
        <p:nvSpPr>
          <p:cNvPr id="386" name="22 Rectángulo 20"/>
          <p:cNvSpPr/>
          <p:nvPr/>
        </p:nvSpPr>
        <p:spPr>
          <a:xfrm>
            <a:off x="8409600" y="4709520"/>
            <a:ext cx="742680" cy="13280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marL="88920" indent="-88920">
              <a:lnSpc>
                <a:spcPct val="100000"/>
              </a:lnSpc>
              <a:buClr>
                <a:srgbClr val="000000"/>
              </a:buClr>
              <a:buFont typeface="Arial"/>
              <a:buAutoNum type="arabicPeriod"/>
            </a:pPr>
            <a:r>
              <a:rPr b="1" lang="es-MX" sz="600" spc="-1" strike="noStrike">
                <a:solidFill>
                  <a:schemeClr val="dk1"/>
                </a:solidFill>
                <a:latin typeface="Arial"/>
              </a:rPr>
              <a:t>Los prestadores de servicios de capacitación cumplen oportunamente con el desarrollo de sus actividades.</a:t>
            </a:r>
            <a:endParaRPr b="0" lang="es-MX" sz="600" spc="-1" strike="noStrike">
              <a:solidFill>
                <a:srgbClr val="000000"/>
              </a:solidFill>
              <a:latin typeface="Arial"/>
            </a:endParaRPr>
          </a:p>
          <a:p>
            <a:pPr>
              <a:lnSpc>
                <a:spcPct val="100000"/>
              </a:lnSpc>
            </a:pPr>
            <a:endParaRPr b="0" lang="es-MX" sz="600" spc="-1" strike="noStrike">
              <a:solidFill>
                <a:srgbClr val="000000"/>
              </a:solidFill>
              <a:latin typeface="Arial"/>
            </a:endParaRPr>
          </a:p>
        </p:txBody>
      </p:sp>
      <p:sp>
        <p:nvSpPr>
          <p:cNvPr id="387" name="73 CuadroTexto 5"/>
          <p:cNvSpPr/>
          <p:nvPr/>
        </p:nvSpPr>
        <p:spPr>
          <a:xfrm>
            <a:off x="6642360" y="6533280"/>
            <a:ext cx="3132000" cy="2113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pPr>
            <a:r>
              <a:rPr b="1" lang="es-MX" sz="800" spc="-1" strike="noStrike">
                <a:solidFill>
                  <a:schemeClr val="dk1"/>
                </a:solidFill>
                <a:latin typeface="Arial"/>
              </a:rPr>
              <a:t>JUNIO 27 2022</a:t>
            </a:r>
            <a:endParaRPr b="0" lang="es-MX" sz="800" spc="-1" strike="noStrike">
              <a:solidFill>
                <a:srgbClr val="000000"/>
              </a:solidFill>
              <a:latin typeface="Arial"/>
            </a:endParaRPr>
          </a:p>
        </p:txBody>
      </p:sp>
      <p:pic>
        <p:nvPicPr>
          <p:cNvPr id="388" name="Imagen 5" descr=""/>
          <p:cNvPicPr/>
          <p:nvPr/>
        </p:nvPicPr>
        <p:blipFill>
          <a:blip r:embed="rId1"/>
          <a:srcRect l="0" t="18276" r="0" b="13152"/>
          <a:stretch/>
        </p:blipFill>
        <p:spPr>
          <a:xfrm>
            <a:off x="6798960" y="114840"/>
            <a:ext cx="2007000" cy="3276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693</TotalTime>
  <Application>LibreOffice/24.2.0.3$Windows_X86_64 LibreOffice_project/da48488a73ddd66ea24cf16bbc4f7b9c08e9bea1</Application>
  <AppVersion>15.0000</AppVersion>
  <Words>475</Words>
  <Paragraphs>67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2013-06-14T19:46:04Z</dcterms:created>
  <dc:creator>CCINSHAE</dc:creator>
  <dc:description/>
  <dc:language>es-MX</dc:language>
  <cp:lastModifiedBy/>
  <cp:lastPrinted>2015-08-04T16:19:24Z</cp:lastPrinted>
  <dcterms:modified xsi:type="dcterms:W3CDTF">2024-04-30T19:49:36Z</dcterms:modified>
  <cp:revision>203</cp:revision>
  <dc:subject/>
  <dc:title>Presentación de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2</vt:r8>
  </property>
  <property fmtid="{D5CDD505-2E9C-101B-9397-08002B2CF9AE}" pid="3" name="PresentationFormat">
    <vt:lpwstr>Presentación en pantalla (4:3)</vt:lpwstr>
  </property>
  <property fmtid="{D5CDD505-2E9C-101B-9397-08002B2CF9AE}" pid="4" name="Slides">
    <vt:r8>2</vt:r8>
  </property>
</Properties>
</file>